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5" r:id="rId6"/>
  </p:sldMasterIdLst>
  <p:notesMasterIdLst>
    <p:notesMasterId r:id="rId36"/>
  </p:notesMasterIdLst>
  <p:sldIdLst>
    <p:sldId id="268" r:id="rId7"/>
    <p:sldId id="1531" r:id="rId8"/>
    <p:sldId id="1503" r:id="rId9"/>
    <p:sldId id="1538" r:id="rId10"/>
    <p:sldId id="1504" r:id="rId11"/>
    <p:sldId id="1506" r:id="rId12"/>
    <p:sldId id="1528" r:id="rId13"/>
    <p:sldId id="1508" r:id="rId14"/>
    <p:sldId id="1510" r:id="rId15"/>
    <p:sldId id="1521" r:id="rId16"/>
    <p:sldId id="1520" r:id="rId17"/>
    <p:sldId id="1523" r:id="rId18"/>
    <p:sldId id="1525" r:id="rId19"/>
    <p:sldId id="1524" r:id="rId20"/>
    <p:sldId id="1529" r:id="rId21"/>
    <p:sldId id="1509" r:id="rId22"/>
    <p:sldId id="1530" r:id="rId23"/>
    <p:sldId id="1034" r:id="rId24"/>
    <p:sldId id="1032" r:id="rId25"/>
    <p:sldId id="1535" r:id="rId26"/>
    <p:sldId id="1536" r:id="rId27"/>
    <p:sldId id="1031" r:id="rId28"/>
    <p:sldId id="1028" r:id="rId29"/>
    <p:sldId id="1029" r:id="rId30"/>
    <p:sldId id="1030" r:id="rId31"/>
    <p:sldId id="488" r:id="rId32"/>
    <p:sldId id="1533" r:id="rId33"/>
    <p:sldId id="1534" r:id="rId34"/>
    <p:sldId id="26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361"/>
    <a:srgbClr val="58990B"/>
    <a:srgbClr val="578D31"/>
    <a:srgbClr val="00B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A553C-2B09-4649-BC94-9C5A0C147B14}" v="5" dt="2024-09-05T07:19:41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/>
    <p:restoredTop sz="94570"/>
  </p:normalViewPr>
  <p:slideViewPr>
    <p:cSldViewPr snapToGrid="0">
      <p:cViewPr varScale="1">
        <p:scale>
          <a:sx n="90" d="100"/>
          <a:sy n="90" d="100"/>
        </p:scale>
        <p:origin x="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Beeby" userId="42e0a4b3-b9e5-4927-8cd2-f165afb5a477" providerId="ADAL" clId="{162A553C-2B09-4649-BC94-9C5A0C147B14}"/>
    <pc:docChg chg="delSld modSld sldOrd">
      <pc:chgData name="Helen Beeby" userId="42e0a4b3-b9e5-4927-8cd2-f165afb5a477" providerId="ADAL" clId="{162A553C-2B09-4649-BC94-9C5A0C147B14}" dt="2024-09-05T07:20:20.037" v="21" actId="1076"/>
      <pc:docMkLst>
        <pc:docMk/>
      </pc:docMkLst>
      <pc:sldChg chg="addSp delSp modSp mod ord">
        <pc:chgData name="Helen Beeby" userId="42e0a4b3-b9e5-4927-8cd2-f165afb5a477" providerId="ADAL" clId="{162A553C-2B09-4649-BC94-9C5A0C147B14}" dt="2024-09-05T07:20:20.037" v="21" actId="1076"/>
        <pc:sldMkLst>
          <pc:docMk/>
          <pc:sldMk cId="1010012626" sldId="488"/>
        </pc:sldMkLst>
        <pc:spChg chg="del mod">
          <ac:chgData name="Helen Beeby" userId="42e0a4b3-b9e5-4927-8cd2-f165afb5a477" providerId="ADAL" clId="{162A553C-2B09-4649-BC94-9C5A0C147B14}" dt="2024-09-05T07:19:15.182" v="9"/>
          <ac:spMkLst>
            <pc:docMk/>
            <pc:sldMk cId="1010012626" sldId="488"/>
            <ac:spMk id="2" creationId="{1FAF4E48-36BE-22B7-79E8-A9452F7DC20C}"/>
          </ac:spMkLst>
        </pc:spChg>
        <pc:spChg chg="mod">
          <ac:chgData name="Helen Beeby" userId="42e0a4b3-b9e5-4927-8cd2-f165afb5a477" providerId="ADAL" clId="{162A553C-2B09-4649-BC94-9C5A0C147B14}" dt="2024-09-05T07:20:01.423" v="20" actId="1076"/>
          <ac:spMkLst>
            <pc:docMk/>
            <pc:sldMk cId="1010012626" sldId="488"/>
            <ac:spMk id="5" creationId="{8FB8E7F6-137A-B472-A1A3-F7081A6A4D43}"/>
          </ac:spMkLst>
        </pc:spChg>
        <pc:spChg chg="add mod">
          <ac:chgData name="Helen Beeby" userId="42e0a4b3-b9e5-4927-8cd2-f165afb5a477" providerId="ADAL" clId="{162A553C-2B09-4649-BC94-9C5A0C147B14}" dt="2024-09-05T07:19:28.709" v="12" actId="1076"/>
          <ac:spMkLst>
            <pc:docMk/>
            <pc:sldMk cId="1010012626" sldId="488"/>
            <ac:spMk id="6" creationId="{37171EDC-E95C-6675-0A24-4793F4FC1256}"/>
          </ac:spMkLst>
        </pc:spChg>
        <pc:spChg chg="add mod">
          <ac:chgData name="Helen Beeby" userId="42e0a4b3-b9e5-4927-8cd2-f165afb5a477" providerId="ADAL" clId="{162A553C-2B09-4649-BC94-9C5A0C147B14}" dt="2024-09-05T07:20:20.037" v="21" actId="1076"/>
          <ac:spMkLst>
            <pc:docMk/>
            <pc:sldMk cId="1010012626" sldId="488"/>
            <ac:spMk id="7" creationId="{ABF10958-0E46-FF11-32D7-E10FB9161A66}"/>
          </ac:spMkLst>
        </pc:spChg>
        <pc:spChg chg="add mod">
          <ac:chgData name="Helen Beeby" userId="42e0a4b3-b9e5-4927-8cd2-f165afb5a477" providerId="ADAL" clId="{162A553C-2B09-4649-BC94-9C5A0C147B14}" dt="2024-09-05T07:19:45.594" v="18" actId="1076"/>
          <ac:spMkLst>
            <pc:docMk/>
            <pc:sldMk cId="1010012626" sldId="488"/>
            <ac:spMk id="8" creationId="{1B7DDA0D-A9F2-19A9-C33C-107004ED108B}"/>
          </ac:spMkLst>
        </pc:spChg>
        <pc:grpChg chg="add mod">
          <ac:chgData name="Helen Beeby" userId="42e0a4b3-b9e5-4927-8cd2-f165afb5a477" providerId="ADAL" clId="{162A553C-2B09-4649-BC94-9C5A0C147B14}" dt="2024-09-05T07:19:21.398" v="10"/>
          <ac:grpSpMkLst>
            <pc:docMk/>
            <pc:sldMk cId="1010012626" sldId="488"/>
            <ac:grpSpMk id="4" creationId="{022B7023-9D15-12C6-FF8D-8500165AE322}"/>
          </ac:grpSpMkLst>
        </pc:grpChg>
        <pc:graphicFrameChg chg="mod">
          <ac:chgData name="Helen Beeby" userId="42e0a4b3-b9e5-4927-8cd2-f165afb5a477" providerId="ADAL" clId="{162A553C-2B09-4649-BC94-9C5A0C147B14}" dt="2024-09-05T07:19:57.157" v="19" actId="1076"/>
          <ac:graphicFrameMkLst>
            <pc:docMk/>
            <pc:sldMk cId="1010012626" sldId="488"/>
            <ac:graphicFrameMk id="12" creationId="{E0F0FC1E-3E2B-1640-B278-0710803A9006}"/>
          </ac:graphicFrameMkLst>
        </pc:graphicFrameChg>
      </pc:sldChg>
      <pc:sldChg chg="del">
        <pc:chgData name="Helen Beeby" userId="42e0a4b3-b9e5-4927-8cd2-f165afb5a477" providerId="ADAL" clId="{162A553C-2B09-4649-BC94-9C5A0C147B14}" dt="2024-09-02T03:29:22.892" v="1" actId="47"/>
        <pc:sldMkLst>
          <pc:docMk/>
          <pc:sldMk cId="624801863" sldId="1025"/>
        </pc:sldMkLst>
      </pc:sldChg>
      <pc:sldChg chg="del">
        <pc:chgData name="Helen Beeby" userId="42e0a4b3-b9e5-4927-8cd2-f165afb5a477" providerId="ADAL" clId="{162A553C-2B09-4649-BC94-9C5A0C147B14}" dt="2024-09-02T03:29:25.604" v="2" actId="47"/>
        <pc:sldMkLst>
          <pc:docMk/>
          <pc:sldMk cId="4156575625" sldId="1027"/>
        </pc:sldMkLst>
      </pc:sldChg>
      <pc:sldChg chg="del">
        <pc:chgData name="Helen Beeby" userId="42e0a4b3-b9e5-4927-8cd2-f165afb5a477" providerId="ADAL" clId="{162A553C-2B09-4649-BC94-9C5A0C147B14}" dt="2024-09-02T03:25:33.613" v="0" actId="47"/>
        <pc:sldMkLst>
          <pc:docMk/>
          <pc:sldMk cId="1873412064" sldId="1505"/>
        </pc:sldMkLst>
      </pc:sldChg>
      <pc:sldChg chg="del">
        <pc:chgData name="Helen Beeby" userId="42e0a4b3-b9e5-4927-8cd2-f165afb5a477" providerId="ADAL" clId="{162A553C-2B09-4649-BC94-9C5A0C147B14}" dt="2024-09-02T03:30:43.264" v="6" actId="2696"/>
        <pc:sldMkLst>
          <pc:docMk/>
          <pc:sldMk cId="1757391029" sldId="1535"/>
        </pc:sldMkLst>
      </pc:sldChg>
      <pc:sldChg chg="del">
        <pc:chgData name="Helen Beeby" userId="42e0a4b3-b9e5-4927-8cd2-f165afb5a477" providerId="ADAL" clId="{162A553C-2B09-4649-BC94-9C5A0C147B14}" dt="2024-09-02T03:30:43.264" v="6" actId="2696"/>
        <pc:sldMkLst>
          <pc:docMk/>
          <pc:sldMk cId="193414922" sldId="1536"/>
        </pc:sldMkLst>
      </pc:sldChg>
      <pc:sldChg chg="del">
        <pc:chgData name="Helen Beeby" userId="42e0a4b3-b9e5-4927-8cd2-f165afb5a477" providerId="ADAL" clId="{162A553C-2B09-4649-BC94-9C5A0C147B14}" dt="2024-09-02T03:30:29.260" v="3" actId="47"/>
        <pc:sldMkLst>
          <pc:docMk/>
          <pc:sldMk cId="3027179705" sldId="153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i="0" dirty="0">
                <a:solidFill>
                  <a:srgbClr val="1F4361"/>
                </a:solidFill>
                <a:latin typeface="Calibri" panose="020F0502020204030204" pitchFamily="34" charset="0"/>
              </a:rPr>
              <a:t>Household Income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Household Income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9525">
              <a:solidFill>
                <a:srgbClr val="00B174"/>
              </a:solidFill>
            </a:ln>
          </c:spPr>
          <c:dPt>
            <c:idx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9525">
                <a:solidFill>
                  <a:srgbClr val="00B17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2C-6648-8C3F-1B01A547CA92}"/>
              </c:ext>
            </c:extLst>
          </c:dPt>
          <c:dPt>
            <c:idx val="1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9525">
                <a:solidFill>
                  <a:srgbClr val="00B17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DD-D849-9DBB-879D19FBFAE2}"/>
              </c:ext>
            </c:extLst>
          </c:dPt>
          <c:dPt>
            <c:idx val="2"/>
            <c:bubble3D val="0"/>
            <c:spPr>
              <a:solidFill>
                <a:schemeClr val="tx2">
                  <a:lumMod val="10000"/>
                  <a:lumOff val="90000"/>
                </a:schemeClr>
              </a:solidFill>
              <a:ln w="9525">
                <a:solidFill>
                  <a:srgbClr val="00B17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BDD-D849-9DBB-879D19FBFAE2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  <a:ln w="9525">
                <a:solidFill>
                  <a:srgbClr val="00B17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DD-D849-9DBB-879D19FBFAE2}"/>
              </c:ext>
            </c:extLst>
          </c:dPt>
          <c:dPt>
            <c:idx val="4"/>
            <c:bubble3D val="0"/>
            <c:spPr>
              <a:solidFill>
                <a:schemeClr val="bg2">
                  <a:lumMod val="90000"/>
                </a:schemeClr>
              </a:solidFill>
              <a:ln w="9525">
                <a:solidFill>
                  <a:srgbClr val="00B17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BDD-D849-9DBB-879D19FBFAE2}"/>
              </c:ext>
            </c:extLst>
          </c:dPt>
          <c:dPt>
            <c:idx val="5"/>
            <c:bubble3D val="0"/>
            <c:spPr>
              <a:solidFill>
                <a:schemeClr val="bg2"/>
              </a:solidFill>
              <a:ln w="9525">
                <a:solidFill>
                  <a:srgbClr val="00B17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DD-D849-9DBB-879D19FBFAE2}"/>
              </c:ext>
            </c:extLst>
          </c:dPt>
          <c:dPt>
            <c:idx val="6"/>
            <c:bubble3D val="0"/>
            <c:spPr>
              <a:solidFill>
                <a:schemeClr val="bg1">
                  <a:lumMod val="95000"/>
                </a:schemeClr>
              </a:solidFill>
              <a:ln w="9525">
                <a:solidFill>
                  <a:srgbClr val="00B17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BDD-D849-9DBB-879D19FBFAE2}"/>
              </c:ext>
            </c:extLst>
          </c:dPt>
          <c:dPt>
            <c:idx val="7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9525">
                <a:solidFill>
                  <a:srgbClr val="00B17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A2C-6648-8C3F-1B01A547CA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7"/>
                <c:pt idx="0">
                  <c:v>Under $100K</c:v>
                </c:pt>
                <c:pt idx="1">
                  <c:v>$100K-$249K</c:v>
                </c:pt>
                <c:pt idx="2">
                  <c:v>$250K-$499K</c:v>
                </c:pt>
                <c:pt idx="3">
                  <c:v>$500K-$999K</c:v>
                </c:pt>
                <c:pt idx="4">
                  <c:v>$1m-$1.9M</c:v>
                </c:pt>
                <c:pt idx="5">
                  <c:v>$2M-$4.9M</c:v>
                </c:pt>
                <c:pt idx="6">
                  <c:v>$5M+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0.30199999999999999</c:v>
                </c:pt>
                <c:pt idx="1">
                  <c:v>0.42699999999999999</c:v>
                </c:pt>
                <c:pt idx="2">
                  <c:v>0.183</c:v>
                </c:pt>
                <c:pt idx="3">
                  <c:v>5.2999999999999999E-2</c:v>
                </c:pt>
                <c:pt idx="4">
                  <c:v>1.4999999999999999E-2</c:v>
                </c:pt>
                <c:pt idx="5">
                  <c:v>1.2999999999999999E-2</c:v>
                </c:pt>
                <c:pt idx="6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D-D849-9DBB-879D19FBF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i="0" dirty="0">
                <a:solidFill>
                  <a:srgbClr val="1F4361"/>
                </a:solidFill>
                <a:latin typeface="Calibri" panose="020F0502020204030204" pitchFamily="34" charset="0"/>
              </a:rPr>
              <a:t>Household Net Worth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Household Networth</c:v>
                </c:pt>
              </c:strCache>
            </c:strRef>
          </c:tx>
          <c:spPr>
            <a:ln w="9525">
              <a:solidFill>
                <a:srgbClr val="00B174"/>
              </a:solidFill>
            </a:ln>
          </c:spPr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rgbClr val="00B17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B8-4E40-B5C0-0014E830B93F}"/>
              </c:ext>
            </c:extLst>
          </c:dPt>
          <c:dPt>
            <c:idx val="1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9525" cap="flat" cmpd="sng" algn="ctr">
                <a:solidFill>
                  <a:srgbClr val="00B17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B8-4E40-B5C0-0014E830B93F}"/>
              </c:ext>
            </c:extLst>
          </c:dPt>
          <c:dPt>
            <c:idx val="2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9525" cap="flat" cmpd="sng" algn="ctr">
                <a:solidFill>
                  <a:srgbClr val="00B17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0B8-4E40-B5C0-0014E830B93F}"/>
              </c:ext>
            </c:extLst>
          </c:dPt>
          <c:dPt>
            <c:idx val="3"/>
            <c:bubble3D val="0"/>
            <c:spPr>
              <a:solidFill>
                <a:schemeClr val="tx2">
                  <a:lumMod val="10000"/>
                  <a:lumOff val="90000"/>
                </a:schemeClr>
              </a:solidFill>
              <a:ln w="9525" cap="flat" cmpd="sng" algn="ctr">
                <a:solidFill>
                  <a:srgbClr val="00B17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20B8-4E40-B5C0-0014E830B93F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9525" cap="flat" cmpd="sng" algn="ctr">
                <a:solidFill>
                  <a:srgbClr val="00B17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20B8-4E40-B5C0-0014E830B93F}"/>
              </c:ext>
            </c:extLst>
          </c:dPt>
          <c:dPt>
            <c:idx val="5"/>
            <c:bubble3D val="0"/>
            <c:spPr>
              <a:solidFill>
                <a:schemeClr val="bg2"/>
              </a:solidFill>
              <a:ln w="9525" cap="flat" cmpd="sng" algn="ctr">
                <a:solidFill>
                  <a:srgbClr val="00B17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20B8-4E40-B5C0-0014E830B93F}"/>
              </c:ext>
            </c:extLst>
          </c:dPt>
          <c:dPt>
            <c:idx val="6"/>
            <c:bubble3D val="0"/>
            <c:spPr>
              <a:solidFill>
                <a:schemeClr val="bg2">
                  <a:lumMod val="90000"/>
                </a:schemeClr>
              </a:solidFill>
              <a:ln w="9525" cap="flat" cmpd="sng" algn="ctr">
                <a:solidFill>
                  <a:srgbClr val="00B17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20B8-4E40-B5C0-0014E830B93F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rgbClr val="00B17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20B8-4E40-B5C0-0014E830B9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7"/>
                <c:pt idx="0">
                  <c:v>Under $250K</c:v>
                </c:pt>
                <c:pt idx="1">
                  <c:v>$250K - $499K</c:v>
                </c:pt>
                <c:pt idx="2">
                  <c:v>$500K-$999K</c:v>
                </c:pt>
                <c:pt idx="3">
                  <c:v>$1M-$499K</c:v>
                </c:pt>
                <c:pt idx="4">
                  <c:v>$10M-$49.9M</c:v>
                </c:pt>
                <c:pt idx="5">
                  <c:v>$50M-$99.9M</c:v>
                </c:pt>
                <c:pt idx="6">
                  <c:v>$100+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7.3999999999999996E-2</c:v>
                </c:pt>
                <c:pt idx="1">
                  <c:v>7.0999999999999994E-2</c:v>
                </c:pt>
                <c:pt idx="2">
                  <c:v>0.13500000000000001</c:v>
                </c:pt>
                <c:pt idx="3">
                  <c:v>0.49399999999999999</c:v>
                </c:pt>
                <c:pt idx="4">
                  <c:v>7.1999999999999995E-2</c:v>
                </c:pt>
                <c:pt idx="5">
                  <c:v>7.0000000000000001E-3</c:v>
                </c:pt>
                <c:pt idx="6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0B8-4E40-B5C0-0014E830B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i="0" dirty="0">
                <a:solidFill>
                  <a:srgbClr val="1F4361"/>
                </a:solidFill>
                <a:latin typeface="Calibri" panose="020F0502020204030204" pitchFamily="34" charset="0"/>
              </a:rPr>
              <a:t>Marital Status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Marital Status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F5-4345-9E9D-5378E3B285DC}"/>
              </c:ext>
            </c:extLst>
          </c:dPt>
          <c:dPt>
            <c:idx val="1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BF5-4345-9E9D-5378E3B285DC}"/>
              </c:ext>
            </c:extLst>
          </c:dPt>
          <c:dPt>
            <c:idx val="2"/>
            <c:bubble3D val="0"/>
            <c:spPr>
              <a:solidFill>
                <a:schemeClr val="tx2">
                  <a:lumMod val="10000"/>
                  <a:lumOff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F5-4345-9E9D-5378E3B285DC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BF5-4345-9E9D-5378E3B285DC}"/>
              </c:ext>
            </c:extLst>
          </c:dPt>
          <c:dPt>
            <c:idx val="4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F5-4345-9E9D-5378E3B285D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706-4440-8C35-F583A2FD7F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Married</c:v>
                </c:pt>
                <c:pt idx="1">
                  <c:v>Widow/widower</c:v>
                </c:pt>
                <c:pt idx="2">
                  <c:v>Divorces/separated</c:v>
                </c:pt>
                <c:pt idx="3">
                  <c:v>Single, never married</c:v>
                </c:pt>
                <c:pt idx="4">
                  <c:v>Living with partner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0.56200000000000006</c:v>
                </c:pt>
                <c:pt idx="1">
                  <c:v>0.151</c:v>
                </c:pt>
                <c:pt idx="2">
                  <c:v>0.115</c:v>
                </c:pt>
                <c:pt idx="3">
                  <c:v>0.129</c:v>
                </c:pt>
                <c:pt idx="4">
                  <c:v>4.3999999999999997E-2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F5-4345-9E9D-5378E3B28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0EBD0B-D395-0E4C-9699-BEFA66EE37C3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8F971EF6-E12F-4848-BF16-993A8D0CA873}">
      <dgm:prSet phldrT="[Text]"/>
      <dgm:spPr>
        <a:solidFill>
          <a:srgbClr val="1F4361"/>
        </a:solidFill>
        <a:ln>
          <a:solidFill>
            <a:srgbClr val="00B174"/>
          </a:solidFill>
        </a:ln>
      </dgm:spPr>
      <dgm:t>
        <a:bodyPr/>
        <a:lstStyle/>
        <a:p>
          <a:r>
            <a:rPr lang="en-US" dirty="0"/>
            <a:t>Become a Donor	</a:t>
          </a:r>
        </a:p>
      </dgm:t>
    </dgm:pt>
    <dgm:pt modelId="{D905D2AC-C32C-0F4F-A0F1-4EBEDA5C9263}" type="parTrans" cxnId="{AB711FC8-18A6-F343-A190-4D60D4FB755B}">
      <dgm:prSet/>
      <dgm:spPr/>
      <dgm:t>
        <a:bodyPr/>
        <a:lstStyle/>
        <a:p>
          <a:endParaRPr lang="en-US"/>
        </a:p>
      </dgm:t>
    </dgm:pt>
    <dgm:pt modelId="{42FA9C30-0B30-9842-A13C-FD268E6A1E62}" type="sibTrans" cxnId="{AB711FC8-18A6-F343-A190-4D60D4FB755B}">
      <dgm:prSet/>
      <dgm:spPr/>
      <dgm:t>
        <a:bodyPr/>
        <a:lstStyle/>
        <a:p>
          <a:endParaRPr lang="en-US"/>
        </a:p>
      </dgm:t>
    </dgm:pt>
    <dgm:pt modelId="{0869C008-B890-5542-BCEF-271ADC4E75FF}">
      <dgm:prSet phldrT="[Text]"/>
      <dgm:spPr>
        <a:solidFill>
          <a:srgbClr val="1F4361">
            <a:alpha val="70000"/>
          </a:srgbClr>
        </a:solidFill>
        <a:ln>
          <a:solidFill>
            <a:srgbClr val="00B174"/>
          </a:solidFill>
        </a:ln>
      </dgm:spPr>
      <dgm:t>
        <a:bodyPr/>
        <a:lstStyle/>
        <a:p>
          <a:r>
            <a:rPr lang="en-US" dirty="0"/>
            <a:t>Get Organized</a:t>
          </a:r>
        </a:p>
      </dgm:t>
    </dgm:pt>
    <dgm:pt modelId="{FE33C8DB-3BDE-6B4B-9A26-838CD6020B85}" type="parTrans" cxnId="{37084DFC-E7EB-A243-9ACA-CFF03B0E3664}">
      <dgm:prSet/>
      <dgm:spPr/>
      <dgm:t>
        <a:bodyPr/>
        <a:lstStyle/>
        <a:p>
          <a:endParaRPr lang="en-US"/>
        </a:p>
      </dgm:t>
    </dgm:pt>
    <dgm:pt modelId="{F897D11B-12C1-714C-A965-9F903A2F2BFF}" type="sibTrans" cxnId="{37084DFC-E7EB-A243-9ACA-CFF03B0E3664}">
      <dgm:prSet/>
      <dgm:spPr/>
      <dgm:t>
        <a:bodyPr/>
        <a:lstStyle/>
        <a:p>
          <a:endParaRPr lang="en-US"/>
        </a:p>
      </dgm:t>
    </dgm:pt>
    <dgm:pt modelId="{A2A87E92-A03A-3A43-B535-7EECED448416}">
      <dgm:prSet phldrT="[Text]"/>
      <dgm:spPr>
        <a:solidFill>
          <a:srgbClr val="1F4361"/>
        </a:solidFill>
        <a:ln>
          <a:solidFill>
            <a:srgbClr val="00B174"/>
          </a:solidFill>
        </a:ln>
      </dgm:spPr>
      <dgm:t>
        <a:bodyPr/>
        <a:lstStyle/>
        <a:p>
          <a:r>
            <a:rPr lang="en-US" dirty="0"/>
            <a:t>Become a Learner</a:t>
          </a:r>
        </a:p>
      </dgm:t>
    </dgm:pt>
    <dgm:pt modelId="{4915436C-E8C1-B145-A98F-CE9C26E39FA7}" type="parTrans" cxnId="{B4E4468C-3189-9E48-AE48-6E22612FB62E}">
      <dgm:prSet/>
      <dgm:spPr/>
      <dgm:t>
        <a:bodyPr/>
        <a:lstStyle/>
        <a:p>
          <a:endParaRPr lang="en-US"/>
        </a:p>
      </dgm:t>
    </dgm:pt>
    <dgm:pt modelId="{EC436796-794B-FA41-9F81-AED52BBD15CE}" type="sibTrans" cxnId="{B4E4468C-3189-9E48-AE48-6E22612FB62E}">
      <dgm:prSet/>
      <dgm:spPr/>
      <dgm:t>
        <a:bodyPr/>
        <a:lstStyle/>
        <a:p>
          <a:pPr rtl="0"/>
          <a:endParaRPr lang="en-US"/>
        </a:p>
      </dgm:t>
    </dgm:pt>
    <dgm:pt modelId="{D0132ABD-E27B-2A41-B5C8-142CE73A500F}">
      <dgm:prSet/>
      <dgm:spPr>
        <a:solidFill>
          <a:srgbClr val="1F4361">
            <a:alpha val="70000"/>
          </a:srgbClr>
        </a:solidFill>
        <a:ln>
          <a:solidFill>
            <a:srgbClr val="00B174"/>
          </a:solidFill>
        </a:ln>
      </dgm:spPr>
      <dgm:t>
        <a:bodyPr/>
        <a:lstStyle/>
        <a:p>
          <a:r>
            <a:rPr lang="en-US" dirty="0"/>
            <a:t>Issues and Results Focused</a:t>
          </a:r>
        </a:p>
      </dgm:t>
    </dgm:pt>
    <dgm:pt modelId="{5C0AE27F-020C-2A4F-992E-04E02FFC3BFE}" type="parTrans" cxnId="{3C52A543-5D38-B648-A1F3-C7A02C1252E7}">
      <dgm:prSet/>
      <dgm:spPr/>
      <dgm:t>
        <a:bodyPr/>
        <a:lstStyle/>
        <a:p>
          <a:endParaRPr lang="en-US"/>
        </a:p>
      </dgm:t>
    </dgm:pt>
    <dgm:pt modelId="{58EC953B-8FF5-B746-8070-B5C10B481291}" type="sibTrans" cxnId="{3C52A543-5D38-B648-A1F3-C7A02C1252E7}">
      <dgm:prSet/>
      <dgm:spPr/>
      <dgm:t>
        <a:bodyPr/>
        <a:lstStyle/>
        <a:p>
          <a:endParaRPr lang="en-US"/>
        </a:p>
      </dgm:t>
    </dgm:pt>
    <dgm:pt modelId="{740B477E-0F9E-4549-9D2F-AC2EE860202F}">
      <dgm:prSet/>
      <dgm:spPr>
        <a:solidFill>
          <a:srgbClr val="1F4361"/>
        </a:solidFill>
        <a:ln>
          <a:solidFill>
            <a:srgbClr val="00B174"/>
          </a:solidFill>
        </a:ln>
      </dgm:spPr>
      <dgm:t>
        <a:bodyPr/>
        <a:lstStyle/>
        <a:p>
          <a:r>
            <a:rPr lang="en-US" dirty="0"/>
            <a:t>Leverage</a:t>
          </a:r>
        </a:p>
      </dgm:t>
    </dgm:pt>
    <dgm:pt modelId="{B5D40302-3943-934E-8B3B-8FFD4F860BDA}" type="parTrans" cxnId="{E74A62F6-0BF3-B846-ACC2-BE2C9CF4ED6A}">
      <dgm:prSet/>
      <dgm:spPr/>
      <dgm:t>
        <a:bodyPr/>
        <a:lstStyle/>
        <a:p>
          <a:endParaRPr lang="en-US"/>
        </a:p>
      </dgm:t>
    </dgm:pt>
    <dgm:pt modelId="{E94558E3-1C2D-A14A-B7C6-67BBECE9C543}" type="sibTrans" cxnId="{E74A62F6-0BF3-B846-ACC2-BE2C9CF4ED6A}">
      <dgm:prSet/>
      <dgm:spPr/>
      <dgm:t>
        <a:bodyPr/>
        <a:lstStyle/>
        <a:p>
          <a:endParaRPr lang="en-US"/>
        </a:p>
      </dgm:t>
    </dgm:pt>
    <dgm:pt modelId="{50D7ACAF-9BF9-524B-9DDF-2C8F81EE8770}">
      <dgm:prSet/>
      <dgm:spPr>
        <a:solidFill>
          <a:srgbClr val="1F4361">
            <a:alpha val="70000"/>
          </a:srgbClr>
        </a:solidFill>
        <a:ln>
          <a:solidFill>
            <a:srgbClr val="00B174"/>
          </a:solidFill>
        </a:ln>
      </dgm:spPr>
      <dgm:t>
        <a:bodyPr/>
        <a:lstStyle/>
        <a:p>
          <a:r>
            <a:rPr lang="en-US" dirty="0"/>
            <a:t>Total Alignment</a:t>
          </a:r>
        </a:p>
      </dgm:t>
    </dgm:pt>
    <dgm:pt modelId="{339CE7D3-B2BD-0646-915A-0E03F303171E}" type="parTrans" cxnId="{23DCAB72-FBA3-6349-9E45-E5D25578E836}">
      <dgm:prSet/>
      <dgm:spPr/>
      <dgm:t>
        <a:bodyPr/>
        <a:lstStyle/>
        <a:p>
          <a:endParaRPr lang="en-US"/>
        </a:p>
      </dgm:t>
    </dgm:pt>
    <dgm:pt modelId="{472EF155-82F2-494B-B2F2-0871C793A55F}" type="sibTrans" cxnId="{23DCAB72-FBA3-6349-9E45-E5D25578E836}">
      <dgm:prSet/>
      <dgm:spPr/>
      <dgm:t>
        <a:bodyPr/>
        <a:lstStyle/>
        <a:p>
          <a:endParaRPr lang="en-US"/>
        </a:p>
      </dgm:t>
    </dgm:pt>
    <dgm:pt modelId="{5638E126-D3B0-1F40-AAB5-13904DD32554}" type="pres">
      <dgm:prSet presAssocID="{E60EBD0B-D395-0E4C-9699-BEFA66EE37C3}" presName="Name0" presStyleCnt="0">
        <dgm:presLayoutVars>
          <dgm:dir/>
          <dgm:resizeHandles val="exact"/>
        </dgm:presLayoutVars>
      </dgm:prSet>
      <dgm:spPr/>
    </dgm:pt>
    <dgm:pt modelId="{464FE20E-4376-0944-805B-9C7CD690376F}" type="pres">
      <dgm:prSet presAssocID="{8F971EF6-E12F-4848-BF16-993A8D0CA873}" presName="parTxOnly" presStyleLbl="node1" presStyleIdx="0" presStyleCnt="6">
        <dgm:presLayoutVars>
          <dgm:bulletEnabled val="1"/>
        </dgm:presLayoutVars>
      </dgm:prSet>
      <dgm:spPr/>
    </dgm:pt>
    <dgm:pt modelId="{5582AC2B-694B-7C4A-B7A2-F0E642A2118F}" type="pres">
      <dgm:prSet presAssocID="{42FA9C30-0B30-9842-A13C-FD268E6A1E62}" presName="parSpace" presStyleCnt="0"/>
      <dgm:spPr/>
    </dgm:pt>
    <dgm:pt modelId="{BD674D9E-3AB6-094E-A270-0C25F67882CC}" type="pres">
      <dgm:prSet presAssocID="{0869C008-B890-5542-BCEF-271ADC4E75FF}" presName="parTxOnly" presStyleLbl="node1" presStyleIdx="1" presStyleCnt="6">
        <dgm:presLayoutVars>
          <dgm:bulletEnabled val="1"/>
        </dgm:presLayoutVars>
      </dgm:prSet>
      <dgm:spPr/>
    </dgm:pt>
    <dgm:pt modelId="{16B8B340-BE05-1243-99C8-D28FA959AC09}" type="pres">
      <dgm:prSet presAssocID="{F897D11B-12C1-714C-A965-9F903A2F2BFF}" presName="parSpace" presStyleCnt="0"/>
      <dgm:spPr/>
    </dgm:pt>
    <dgm:pt modelId="{5E90A27E-BE49-FC41-81E5-A056BCC246FB}" type="pres">
      <dgm:prSet presAssocID="{A2A87E92-A03A-3A43-B535-7EECED448416}" presName="parTxOnly" presStyleLbl="node1" presStyleIdx="2" presStyleCnt="6">
        <dgm:presLayoutVars>
          <dgm:bulletEnabled val="1"/>
        </dgm:presLayoutVars>
      </dgm:prSet>
      <dgm:spPr/>
    </dgm:pt>
    <dgm:pt modelId="{636F8306-CAF2-AC4C-9124-49D2A818ADE2}" type="pres">
      <dgm:prSet presAssocID="{EC436796-794B-FA41-9F81-AED52BBD15CE}" presName="parSpace" presStyleCnt="0"/>
      <dgm:spPr/>
    </dgm:pt>
    <dgm:pt modelId="{29357696-DB5E-384A-85E1-5C697518907C}" type="pres">
      <dgm:prSet presAssocID="{D0132ABD-E27B-2A41-B5C8-142CE73A500F}" presName="parTxOnly" presStyleLbl="node1" presStyleIdx="3" presStyleCnt="6">
        <dgm:presLayoutVars>
          <dgm:bulletEnabled val="1"/>
        </dgm:presLayoutVars>
      </dgm:prSet>
      <dgm:spPr/>
    </dgm:pt>
    <dgm:pt modelId="{CFB3E334-6E39-9848-8116-DC815EC9BBE0}" type="pres">
      <dgm:prSet presAssocID="{58EC953B-8FF5-B746-8070-B5C10B481291}" presName="parSpace" presStyleCnt="0"/>
      <dgm:spPr/>
    </dgm:pt>
    <dgm:pt modelId="{17BC4493-EB5D-9844-AC4D-02A4FDDDF620}" type="pres">
      <dgm:prSet presAssocID="{740B477E-0F9E-4549-9D2F-AC2EE860202F}" presName="parTxOnly" presStyleLbl="node1" presStyleIdx="4" presStyleCnt="6">
        <dgm:presLayoutVars>
          <dgm:bulletEnabled val="1"/>
        </dgm:presLayoutVars>
      </dgm:prSet>
      <dgm:spPr/>
    </dgm:pt>
    <dgm:pt modelId="{1524CEA1-B3EF-0C48-9296-D1BBB8878AE9}" type="pres">
      <dgm:prSet presAssocID="{E94558E3-1C2D-A14A-B7C6-67BBECE9C543}" presName="parSpace" presStyleCnt="0"/>
      <dgm:spPr/>
    </dgm:pt>
    <dgm:pt modelId="{56E48AC1-1603-164C-96F7-72279134C0AE}" type="pres">
      <dgm:prSet presAssocID="{50D7ACAF-9BF9-524B-9DDF-2C8F81EE8770}" presName="parTxOnly" presStyleLbl="node1" presStyleIdx="5" presStyleCnt="6" custLinFactNeighborY="0">
        <dgm:presLayoutVars>
          <dgm:bulletEnabled val="1"/>
        </dgm:presLayoutVars>
      </dgm:prSet>
      <dgm:spPr/>
    </dgm:pt>
  </dgm:ptLst>
  <dgm:cxnLst>
    <dgm:cxn modelId="{3ED86D05-0043-BB49-8EFF-1BA92D89A5AC}" type="presOf" srcId="{D0132ABD-E27B-2A41-B5C8-142CE73A500F}" destId="{29357696-DB5E-384A-85E1-5C697518907C}" srcOrd="0" destOrd="0" presId="urn:microsoft.com/office/officeart/2005/8/layout/hChevron3"/>
    <dgm:cxn modelId="{3C52A543-5D38-B648-A1F3-C7A02C1252E7}" srcId="{E60EBD0B-D395-0E4C-9699-BEFA66EE37C3}" destId="{D0132ABD-E27B-2A41-B5C8-142CE73A500F}" srcOrd="3" destOrd="0" parTransId="{5C0AE27F-020C-2A4F-992E-04E02FFC3BFE}" sibTransId="{58EC953B-8FF5-B746-8070-B5C10B481291}"/>
    <dgm:cxn modelId="{23DCAB72-FBA3-6349-9E45-E5D25578E836}" srcId="{E60EBD0B-D395-0E4C-9699-BEFA66EE37C3}" destId="{50D7ACAF-9BF9-524B-9DDF-2C8F81EE8770}" srcOrd="5" destOrd="0" parTransId="{339CE7D3-B2BD-0646-915A-0E03F303171E}" sibTransId="{472EF155-82F2-494B-B2F2-0871C793A55F}"/>
    <dgm:cxn modelId="{B4E4468C-3189-9E48-AE48-6E22612FB62E}" srcId="{E60EBD0B-D395-0E4C-9699-BEFA66EE37C3}" destId="{A2A87E92-A03A-3A43-B535-7EECED448416}" srcOrd="2" destOrd="0" parTransId="{4915436C-E8C1-B145-A98F-CE9C26E39FA7}" sibTransId="{EC436796-794B-FA41-9F81-AED52BBD15CE}"/>
    <dgm:cxn modelId="{ECC03F8E-AB64-3F42-892B-16BCBF100731}" type="presOf" srcId="{740B477E-0F9E-4549-9D2F-AC2EE860202F}" destId="{17BC4493-EB5D-9844-AC4D-02A4FDDDF620}" srcOrd="0" destOrd="0" presId="urn:microsoft.com/office/officeart/2005/8/layout/hChevron3"/>
    <dgm:cxn modelId="{43CE00A2-2147-544D-B493-4B19E1662B70}" type="presOf" srcId="{8F971EF6-E12F-4848-BF16-993A8D0CA873}" destId="{464FE20E-4376-0944-805B-9C7CD690376F}" srcOrd="0" destOrd="0" presId="urn:microsoft.com/office/officeart/2005/8/layout/hChevron3"/>
    <dgm:cxn modelId="{22A708BD-571F-754E-84D7-53FA92AEBC71}" type="presOf" srcId="{E60EBD0B-D395-0E4C-9699-BEFA66EE37C3}" destId="{5638E126-D3B0-1F40-AAB5-13904DD32554}" srcOrd="0" destOrd="0" presId="urn:microsoft.com/office/officeart/2005/8/layout/hChevron3"/>
    <dgm:cxn modelId="{AB711FC8-18A6-F343-A190-4D60D4FB755B}" srcId="{E60EBD0B-D395-0E4C-9699-BEFA66EE37C3}" destId="{8F971EF6-E12F-4848-BF16-993A8D0CA873}" srcOrd="0" destOrd="0" parTransId="{D905D2AC-C32C-0F4F-A0F1-4EBEDA5C9263}" sibTransId="{42FA9C30-0B30-9842-A13C-FD268E6A1E62}"/>
    <dgm:cxn modelId="{68721FD0-8169-324B-A345-2E569C5EF02E}" type="presOf" srcId="{50D7ACAF-9BF9-524B-9DDF-2C8F81EE8770}" destId="{56E48AC1-1603-164C-96F7-72279134C0AE}" srcOrd="0" destOrd="0" presId="urn:microsoft.com/office/officeart/2005/8/layout/hChevron3"/>
    <dgm:cxn modelId="{DE4BCDD6-6877-F84F-B748-84C622433C19}" type="presOf" srcId="{A2A87E92-A03A-3A43-B535-7EECED448416}" destId="{5E90A27E-BE49-FC41-81E5-A056BCC246FB}" srcOrd="0" destOrd="0" presId="urn:microsoft.com/office/officeart/2005/8/layout/hChevron3"/>
    <dgm:cxn modelId="{E74A62F6-0BF3-B846-ACC2-BE2C9CF4ED6A}" srcId="{E60EBD0B-D395-0E4C-9699-BEFA66EE37C3}" destId="{740B477E-0F9E-4549-9D2F-AC2EE860202F}" srcOrd="4" destOrd="0" parTransId="{B5D40302-3943-934E-8B3B-8FFD4F860BDA}" sibTransId="{E94558E3-1C2D-A14A-B7C6-67BBECE9C543}"/>
    <dgm:cxn modelId="{102C46FB-7714-5A4E-BFBC-1031F34AEA81}" type="presOf" srcId="{0869C008-B890-5542-BCEF-271ADC4E75FF}" destId="{BD674D9E-3AB6-094E-A270-0C25F67882CC}" srcOrd="0" destOrd="0" presId="urn:microsoft.com/office/officeart/2005/8/layout/hChevron3"/>
    <dgm:cxn modelId="{37084DFC-E7EB-A243-9ACA-CFF03B0E3664}" srcId="{E60EBD0B-D395-0E4C-9699-BEFA66EE37C3}" destId="{0869C008-B890-5542-BCEF-271ADC4E75FF}" srcOrd="1" destOrd="0" parTransId="{FE33C8DB-3BDE-6B4B-9A26-838CD6020B85}" sibTransId="{F897D11B-12C1-714C-A965-9F903A2F2BFF}"/>
    <dgm:cxn modelId="{7025DF3C-DAEB-5C4F-AFEE-8A6EEA5D40DC}" type="presParOf" srcId="{5638E126-D3B0-1F40-AAB5-13904DD32554}" destId="{464FE20E-4376-0944-805B-9C7CD690376F}" srcOrd="0" destOrd="0" presId="urn:microsoft.com/office/officeart/2005/8/layout/hChevron3"/>
    <dgm:cxn modelId="{03161269-E2EC-BC4C-B1BB-13D0CD45BF45}" type="presParOf" srcId="{5638E126-D3B0-1F40-AAB5-13904DD32554}" destId="{5582AC2B-694B-7C4A-B7A2-F0E642A2118F}" srcOrd="1" destOrd="0" presId="urn:microsoft.com/office/officeart/2005/8/layout/hChevron3"/>
    <dgm:cxn modelId="{E74B57B1-7AE7-E341-846C-FC429EF01A0D}" type="presParOf" srcId="{5638E126-D3B0-1F40-AAB5-13904DD32554}" destId="{BD674D9E-3AB6-094E-A270-0C25F67882CC}" srcOrd="2" destOrd="0" presId="urn:microsoft.com/office/officeart/2005/8/layout/hChevron3"/>
    <dgm:cxn modelId="{D50FBDA8-2E45-E042-9F8F-66D6C83EA3A4}" type="presParOf" srcId="{5638E126-D3B0-1F40-AAB5-13904DD32554}" destId="{16B8B340-BE05-1243-99C8-D28FA959AC09}" srcOrd="3" destOrd="0" presId="urn:microsoft.com/office/officeart/2005/8/layout/hChevron3"/>
    <dgm:cxn modelId="{0027B522-3D2E-FC42-AE4D-732F9C202C5E}" type="presParOf" srcId="{5638E126-D3B0-1F40-AAB5-13904DD32554}" destId="{5E90A27E-BE49-FC41-81E5-A056BCC246FB}" srcOrd="4" destOrd="0" presId="urn:microsoft.com/office/officeart/2005/8/layout/hChevron3"/>
    <dgm:cxn modelId="{B9481DA1-59CF-9045-A1D8-8E0F8273D22E}" type="presParOf" srcId="{5638E126-D3B0-1F40-AAB5-13904DD32554}" destId="{636F8306-CAF2-AC4C-9124-49D2A818ADE2}" srcOrd="5" destOrd="0" presId="urn:microsoft.com/office/officeart/2005/8/layout/hChevron3"/>
    <dgm:cxn modelId="{613756F5-27F3-DA41-8434-0DD373CD2C5C}" type="presParOf" srcId="{5638E126-D3B0-1F40-AAB5-13904DD32554}" destId="{29357696-DB5E-384A-85E1-5C697518907C}" srcOrd="6" destOrd="0" presId="urn:microsoft.com/office/officeart/2005/8/layout/hChevron3"/>
    <dgm:cxn modelId="{7BB824C0-4484-9A46-82ED-D7FBB29FFD2F}" type="presParOf" srcId="{5638E126-D3B0-1F40-AAB5-13904DD32554}" destId="{CFB3E334-6E39-9848-8116-DC815EC9BBE0}" srcOrd="7" destOrd="0" presId="urn:microsoft.com/office/officeart/2005/8/layout/hChevron3"/>
    <dgm:cxn modelId="{899EAB72-78EB-1146-B103-340F161FD52D}" type="presParOf" srcId="{5638E126-D3B0-1F40-AAB5-13904DD32554}" destId="{17BC4493-EB5D-9844-AC4D-02A4FDDDF620}" srcOrd="8" destOrd="0" presId="urn:microsoft.com/office/officeart/2005/8/layout/hChevron3"/>
    <dgm:cxn modelId="{0A8EAF08-41BD-9741-970C-D25A479BAE2E}" type="presParOf" srcId="{5638E126-D3B0-1F40-AAB5-13904DD32554}" destId="{1524CEA1-B3EF-0C48-9296-D1BBB8878AE9}" srcOrd="9" destOrd="0" presId="urn:microsoft.com/office/officeart/2005/8/layout/hChevron3"/>
    <dgm:cxn modelId="{121146C8-C01A-0C4E-B2C5-D007AFBE256E}" type="presParOf" srcId="{5638E126-D3B0-1F40-AAB5-13904DD32554}" destId="{56E48AC1-1603-164C-96F7-72279134C0AE}" srcOrd="10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401736-4B6F-1B4F-AF82-5BA6428A63E0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870832-A249-8149-9C1F-D41DD28BFE04}">
      <dgm:prSet phldrT="[Text]"/>
      <dgm:spPr>
        <a:solidFill>
          <a:srgbClr val="1F4361">
            <a:alpha val="72157"/>
          </a:srgbClr>
        </a:solidFill>
      </dgm:spPr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Appreciated Stock</a:t>
          </a:r>
        </a:p>
      </dgm:t>
    </dgm:pt>
    <dgm:pt modelId="{F9F1BEA6-2E30-B840-AA5C-3DD0A3EB6CB6}" type="parTrans" cxnId="{ACA1E792-C2C3-544D-B29F-CF1FC1D40E34}">
      <dgm:prSet/>
      <dgm:spPr/>
      <dgm:t>
        <a:bodyPr/>
        <a:lstStyle/>
        <a:p>
          <a:endParaRPr lang="en-US"/>
        </a:p>
      </dgm:t>
    </dgm:pt>
    <dgm:pt modelId="{030C26C4-CB91-8A4D-A899-B5AEC98E1D98}" type="sibTrans" cxnId="{ACA1E792-C2C3-544D-B29F-CF1FC1D40E34}">
      <dgm:prSet/>
      <dgm:spPr/>
      <dgm:t>
        <a:bodyPr/>
        <a:lstStyle/>
        <a:p>
          <a:endParaRPr lang="en-US"/>
        </a:p>
      </dgm:t>
    </dgm:pt>
    <dgm:pt modelId="{36B74517-8E81-4C49-860A-C5381C3C3C61}">
      <dgm:prSet phldrT="[Text]"/>
      <dgm:spPr>
        <a:solidFill>
          <a:srgbClr val="1F4361">
            <a:alpha val="76078"/>
          </a:srgbClr>
        </a:solidFill>
      </dgm:spPr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IRA Beneficiary Designation</a:t>
          </a:r>
        </a:p>
      </dgm:t>
    </dgm:pt>
    <dgm:pt modelId="{F004EF42-432B-2F40-A4E3-BCE743F135E0}" type="parTrans" cxnId="{925E1EE3-40F6-9B46-A996-88574C28D666}">
      <dgm:prSet/>
      <dgm:spPr/>
      <dgm:t>
        <a:bodyPr/>
        <a:lstStyle/>
        <a:p>
          <a:endParaRPr lang="en-US"/>
        </a:p>
      </dgm:t>
    </dgm:pt>
    <dgm:pt modelId="{BAE2A2CD-2D22-1C45-929A-0FCFA57CAE55}" type="sibTrans" cxnId="{925E1EE3-40F6-9B46-A996-88574C28D666}">
      <dgm:prSet/>
      <dgm:spPr/>
      <dgm:t>
        <a:bodyPr/>
        <a:lstStyle/>
        <a:p>
          <a:endParaRPr lang="en-US"/>
        </a:p>
      </dgm:t>
    </dgm:pt>
    <dgm:pt modelId="{18D1B777-EE98-1F40-BD1F-F93931EE9D50}">
      <dgm:prSet/>
      <dgm:spPr>
        <a:solidFill>
          <a:srgbClr val="1F4361">
            <a:alpha val="85882"/>
          </a:srgbClr>
        </a:solidFill>
      </dgm:spPr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Real Estate</a:t>
          </a:r>
        </a:p>
      </dgm:t>
    </dgm:pt>
    <dgm:pt modelId="{69706916-55BD-B447-8092-1102141AA784}" type="parTrans" cxnId="{0E3EE6F5-E0B1-094E-AECA-A75A1ECF6023}">
      <dgm:prSet/>
      <dgm:spPr/>
      <dgm:t>
        <a:bodyPr/>
        <a:lstStyle/>
        <a:p>
          <a:endParaRPr lang="en-US"/>
        </a:p>
      </dgm:t>
    </dgm:pt>
    <dgm:pt modelId="{8095011C-9791-644B-A906-88FDB036D5C5}" type="sibTrans" cxnId="{0E3EE6F5-E0B1-094E-AECA-A75A1ECF6023}">
      <dgm:prSet/>
      <dgm:spPr/>
      <dgm:t>
        <a:bodyPr/>
        <a:lstStyle/>
        <a:p>
          <a:endParaRPr lang="en-US"/>
        </a:p>
      </dgm:t>
    </dgm:pt>
    <dgm:pt modelId="{F44EB144-2310-584B-A3B5-4F0159426F81}">
      <dgm:prSet/>
      <dgm:spPr>
        <a:solidFill>
          <a:srgbClr val="1F4361">
            <a:alpha val="92157"/>
          </a:srgbClr>
        </a:solidFill>
      </dgm:spPr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Donor Advised Fund</a:t>
          </a:r>
        </a:p>
      </dgm:t>
    </dgm:pt>
    <dgm:pt modelId="{D6802753-7B10-004F-804B-74EDB05369A5}" type="parTrans" cxnId="{F5A12451-A1DA-2C42-9A5C-F996AA12AE34}">
      <dgm:prSet/>
      <dgm:spPr/>
      <dgm:t>
        <a:bodyPr/>
        <a:lstStyle/>
        <a:p>
          <a:endParaRPr lang="en-US"/>
        </a:p>
      </dgm:t>
    </dgm:pt>
    <dgm:pt modelId="{0F3F030E-A949-5144-AD02-623AC9B362FC}" type="sibTrans" cxnId="{F5A12451-A1DA-2C42-9A5C-F996AA12AE34}">
      <dgm:prSet/>
      <dgm:spPr/>
      <dgm:t>
        <a:bodyPr/>
        <a:lstStyle/>
        <a:p>
          <a:endParaRPr lang="en-US"/>
        </a:p>
      </dgm:t>
    </dgm:pt>
    <dgm:pt modelId="{CA40FB1E-DADA-DD4E-B063-580E59BB93F0}" type="pres">
      <dgm:prSet presAssocID="{D1401736-4B6F-1B4F-AF82-5BA6428A63E0}" presName="linearFlow" presStyleCnt="0">
        <dgm:presLayoutVars>
          <dgm:dir/>
          <dgm:resizeHandles val="exact"/>
        </dgm:presLayoutVars>
      </dgm:prSet>
      <dgm:spPr/>
    </dgm:pt>
    <dgm:pt modelId="{DE4EDE4D-3392-EA48-A219-6AB60566FF63}" type="pres">
      <dgm:prSet presAssocID="{BD870832-A249-8149-9C1F-D41DD28BFE04}" presName="composite" presStyleCnt="0"/>
      <dgm:spPr/>
    </dgm:pt>
    <dgm:pt modelId="{024FF890-B148-7B47-A830-A8AC7F4F3114}" type="pres">
      <dgm:prSet presAssocID="{BD870832-A249-8149-9C1F-D41DD28BFE04}" presName="imgShp" presStyleLbl="fgImgPlace1" presStyleIdx="0" presStyleCnt="4"/>
      <dgm:spPr>
        <a:blipFill>
          <a:blip xmlns:r="http://schemas.openxmlformats.org/officeDocument/2006/relationships" r:embed="rId1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3355D706-08E4-0B4A-BF3B-1760A977E55E}" type="pres">
      <dgm:prSet presAssocID="{BD870832-A249-8149-9C1F-D41DD28BFE04}" presName="txShp" presStyleLbl="node1" presStyleIdx="0" presStyleCnt="4">
        <dgm:presLayoutVars>
          <dgm:bulletEnabled val="1"/>
        </dgm:presLayoutVars>
      </dgm:prSet>
      <dgm:spPr/>
    </dgm:pt>
    <dgm:pt modelId="{F513A123-AC74-4147-AA4C-C1F1F33C70D7}" type="pres">
      <dgm:prSet presAssocID="{030C26C4-CB91-8A4D-A899-B5AEC98E1D98}" presName="spacing" presStyleCnt="0"/>
      <dgm:spPr/>
    </dgm:pt>
    <dgm:pt modelId="{8177E535-88F2-2141-9AF5-2369D9127831}" type="pres">
      <dgm:prSet presAssocID="{36B74517-8E81-4C49-860A-C5381C3C3C61}" presName="composite" presStyleCnt="0"/>
      <dgm:spPr/>
    </dgm:pt>
    <dgm:pt modelId="{28B1C74C-2008-2441-9CAD-154DAAE489EB}" type="pres">
      <dgm:prSet presAssocID="{36B74517-8E81-4C49-860A-C5381C3C3C61}" presName="imgShp" presStyleLbl="fgImgPlace1" presStyleIdx="1" presStyleCnt="4"/>
      <dgm:spPr>
        <a:blipFill>
          <a:blip xmlns:r="http://schemas.openxmlformats.org/officeDocument/2006/relationships"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D8F1C7E4-3FC5-DB4E-8D31-67DA35D03E09}" type="pres">
      <dgm:prSet presAssocID="{36B74517-8E81-4C49-860A-C5381C3C3C61}" presName="txShp" presStyleLbl="node1" presStyleIdx="1" presStyleCnt="4">
        <dgm:presLayoutVars>
          <dgm:bulletEnabled val="1"/>
        </dgm:presLayoutVars>
      </dgm:prSet>
      <dgm:spPr/>
    </dgm:pt>
    <dgm:pt modelId="{65CE29CD-2A4A-D248-9E41-BD354D5071B8}" type="pres">
      <dgm:prSet presAssocID="{BAE2A2CD-2D22-1C45-929A-0FCFA57CAE55}" presName="spacing" presStyleCnt="0"/>
      <dgm:spPr/>
    </dgm:pt>
    <dgm:pt modelId="{DDEB0936-E2C9-C846-824D-1839CC7B1952}" type="pres">
      <dgm:prSet presAssocID="{18D1B777-EE98-1F40-BD1F-F93931EE9D50}" presName="composite" presStyleCnt="0"/>
      <dgm:spPr/>
    </dgm:pt>
    <dgm:pt modelId="{2837498B-2A4C-9345-8207-1C15172634F6}" type="pres">
      <dgm:prSet presAssocID="{18D1B777-EE98-1F40-BD1F-F93931EE9D50}" presName="imgShp" presStyleLbl="fgImgPlace1" presStyleIdx="2" presStyleCnt="4"/>
      <dgm:spPr>
        <a:blipFill>
          <a:blip xmlns:r="http://schemas.openxmlformats.org/officeDocument/2006/relationships"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E807AB8C-C443-F640-A2F3-1DA6C0CAEA10}" type="pres">
      <dgm:prSet presAssocID="{18D1B777-EE98-1F40-BD1F-F93931EE9D50}" presName="txShp" presStyleLbl="node1" presStyleIdx="2" presStyleCnt="4" custScaleY="99896">
        <dgm:presLayoutVars>
          <dgm:bulletEnabled val="1"/>
        </dgm:presLayoutVars>
      </dgm:prSet>
      <dgm:spPr/>
    </dgm:pt>
    <dgm:pt modelId="{7896005B-C667-7B43-A253-8E480D615DCD}" type="pres">
      <dgm:prSet presAssocID="{8095011C-9791-644B-A906-88FDB036D5C5}" presName="spacing" presStyleCnt="0"/>
      <dgm:spPr/>
    </dgm:pt>
    <dgm:pt modelId="{90030836-269C-A948-9FDF-BF35E48F479C}" type="pres">
      <dgm:prSet presAssocID="{F44EB144-2310-584B-A3B5-4F0159426F81}" presName="composite" presStyleCnt="0"/>
      <dgm:spPr/>
    </dgm:pt>
    <dgm:pt modelId="{1D70E9D3-B6BA-3641-A2CC-05EBE00FE7F6}" type="pres">
      <dgm:prSet presAssocID="{F44EB144-2310-584B-A3B5-4F0159426F81}" presName="imgShp" presStyleLbl="fgImgPlace1" presStyleIdx="3" presStyleCnt="4"/>
      <dgm:spPr>
        <a:blipFill rotWithShape="1">
          <a:blip xmlns:r="http://schemas.openxmlformats.org/officeDocument/2006/relationships" r:embed="rId1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B9D14EEE-6682-AC47-90A0-1220C8B11A66}" type="pres">
      <dgm:prSet presAssocID="{F44EB144-2310-584B-A3B5-4F0159426F81}" presName="txShp" presStyleLbl="node1" presStyleIdx="3" presStyleCnt="4">
        <dgm:presLayoutVars>
          <dgm:bulletEnabled val="1"/>
        </dgm:presLayoutVars>
      </dgm:prSet>
      <dgm:spPr/>
    </dgm:pt>
  </dgm:ptLst>
  <dgm:cxnLst>
    <dgm:cxn modelId="{5BA2760F-9C2A-764B-A7F3-A254293606EB}" type="presOf" srcId="{F44EB144-2310-584B-A3B5-4F0159426F81}" destId="{B9D14EEE-6682-AC47-90A0-1220C8B11A66}" srcOrd="0" destOrd="0" presId="urn:microsoft.com/office/officeart/2005/8/layout/vList3"/>
    <dgm:cxn modelId="{523C0C31-5B10-364B-BD52-392A58B1925D}" type="presOf" srcId="{D1401736-4B6F-1B4F-AF82-5BA6428A63E0}" destId="{CA40FB1E-DADA-DD4E-B063-580E59BB93F0}" srcOrd="0" destOrd="0" presId="urn:microsoft.com/office/officeart/2005/8/layout/vList3"/>
    <dgm:cxn modelId="{9C7AA731-51D5-764A-917E-B651968112EB}" type="presOf" srcId="{36B74517-8E81-4C49-860A-C5381C3C3C61}" destId="{D8F1C7E4-3FC5-DB4E-8D31-67DA35D03E09}" srcOrd="0" destOrd="0" presId="urn:microsoft.com/office/officeart/2005/8/layout/vList3"/>
    <dgm:cxn modelId="{F8F12F34-D4EC-0540-914F-254E1048907B}" type="presOf" srcId="{BD870832-A249-8149-9C1F-D41DD28BFE04}" destId="{3355D706-08E4-0B4A-BF3B-1760A977E55E}" srcOrd="0" destOrd="0" presId="urn:microsoft.com/office/officeart/2005/8/layout/vList3"/>
    <dgm:cxn modelId="{F5A12451-A1DA-2C42-9A5C-F996AA12AE34}" srcId="{D1401736-4B6F-1B4F-AF82-5BA6428A63E0}" destId="{F44EB144-2310-584B-A3B5-4F0159426F81}" srcOrd="3" destOrd="0" parTransId="{D6802753-7B10-004F-804B-74EDB05369A5}" sibTransId="{0F3F030E-A949-5144-AD02-623AC9B362FC}"/>
    <dgm:cxn modelId="{ACA1E792-C2C3-544D-B29F-CF1FC1D40E34}" srcId="{D1401736-4B6F-1B4F-AF82-5BA6428A63E0}" destId="{BD870832-A249-8149-9C1F-D41DD28BFE04}" srcOrd="0" destOrd="0" parTransId="{F9F1BEA6-2E30-B840-AA5C-3DD0A3EB6CB6}" sibTransId="{030C26C4-CB91-8A4D-A899-B5AEC98E1D98}"/>
    <dgm:cxn modelId="{E728D8CB-586D-2642-A873-514B784AC538}" type="presOf" srcId="{18D1B777-EE98-1F40-BD1F-F93931EE9D50}" destId="{E807AB8C-C443-F640-A2F3-1DA6C0CAEA10}" srcOrd="0" destOrd="0" presId="urn:microsoft.com/office/officeart/2005/8/layout/vList3"/>
    <dgm:cxn modelId="{925E1EE3-40F6-9B46-A996-88574C28D666}" srcId="{D1401736-4B6F-1B4F-AF82-5BA6428A63E0}" destId="{36B74517-8E81-4C49-860A-C5381C3C3C61}" srcOrd="1" destOrd="0" parTransId="{F004EF42-432B-2F40-A4E3-BCE743F135E0}" sibTransId="{BAE2A2CD-2D22-1C45-929A-0FCFA57CAE55}"/>
    <dgm:cxn modelId="{0E3EE6F5-E0B1-094E-AECA-A75A1ECF6023}" srcId="{D1401736-4B6F-1B4F-AF82-5BA6428A63E0}" destId="{18D1B777-EE98-1F40-BD1F-F93931EE9D50}" srcOrd="2" destOrd="0" parTransId="{69706916-55BD-B447-8092-1102141AA784}" sibTransId="{8095011C-9791-644B-A906-88FDB036D5C5}"/>
    <dgm:cxn modelId="{A1C10495-5B4D-0244-A55C-8A893F5CFA7E}" type="presParOf" srcId="{CA40FB1E-DADA-DD4E-B063-580E59BB93F0}" destId="{DE4EDE4D-3392-EA48-A219-6AB60566FF63}" srcOrd="0" destOrd="0" presId="urn:microsoft.com/office/officeart/2005/8/layout/vList3"/>
    <dgm:cxn modelId="{3459D691-2B00-3844-AEEC-63CD334252F2}" type="presParOf" srcId="{DE4EDE4D-3392-EA48-A219-6AB60566FF63}" destId="{024FF890-B148-7B47-A830-A8AC7F4F3114}" srcOrd="0" destOrd="0" presId="urn:microsoft.com/office/officeart/2005/8/layout/vList3"/>
    <dgm:cxn modelId="{65A6E8DD-F330-314B-B7B2-83FB931D1C5C}" type="presParOf" srcId="{DE4EDE4D-3392-EA48-A219-6AB60566FF63}" destId="{3355D706-08E4-0B4A-BF3B-1760A977E55E}" srcOrd="1" destOrd="0" presId="urn:microsoft.com/office/officeart/2005/8/layout/vList3"/>
    <dgm:cxn modelId="{BC9CEF81-B08A-C34F-A7CE-FC6AC7914491}" type="presParOf" srcId="{CA40FB1E-DADA-DD4E-B063-580E59BB93F0}" destId="{F513A123-AC74-4147-AA4C-C1F1F33C70D7}" srcOrd="1" destOrd="0" presId="urn:microsoft.com/office/officeart/2005/8/layout/vList3"/>
    <dgm:cxn modelId="{66891D0D-370F-6C49-8D28-AE1FBF2264FE}" type="presParOf" srcId="{CA40FB1E-DADA-DD4E-B063-580E59BB93F0}" destId="{8177E535-88F2-2141-9AF5-2369D9127831}" srcOrd="2" destOrd="0" presId="urn:microsoft.com/office/officeart/2005/8/layout/vList3"/>
    <dgm:cxn modelId="{E1D57B7E-96BD-4644-BEE9-47488A9A6195}" type="presParOf" srcId="{8177E535-88F2-2141-9AF5-2369D9127831}" destId="{28B1C74C-2008-2441-9CAD-154DAAE489EB}" srcOrd="0" destOrd="0" presId="urn:microsoft.com/office/officeart/2005/8/layout/vList3"/>
    <dgm:cxn modelId="{3E279314-FEB2-1C40-AD7D-A931F4E9A4D0}" type="presParOf" srcId="{8177E535-88F2-2141-9AF5-2369D9127831}" destId="{D8F1C7E4-3FC5-DB4E-8D31-67DA35D03E09}" srcOrd="1" destOrd="0" presId="urn:microsoft.com/office/officeart/2005/8/layout/vList3"/>
    <dgm:cxn modelId="{0DE588B3-5A06-8546-8FD0-F0729C6976BC}" type="presParOf" srcId="{CA40FB1E-DADA-DD4E-B063-580E59BB93F0}" destId="{65CE29CD-2A4A-D248-9E41-BD354D5071B8}" srcOrd="3" destOrd="0" presId="urn:microsoft.com/office/officeart/2005/8/layout/vList3"/>
    <dgm:cxn modelId="{7B89A2B3-BD7C-B745-A845-005D441F5DDE}" type="presParOf" srcId="{CA40FB1E-DADA-DD4E-B063-580E59BB93F0}" destId="{DDEB0936-E2C9-C846-824D-1839CC7B1952}" srcOrd="4" destOrd="0" presId="urn:microsoft.com/office/officeart/2005/8/layout/vList3"/>
    <dgm:cxn modelId="{D545FFBC-906C-A846-973B-AD808A17AB67}" type="presParOf" srcId="{DDEB0936-E2C9-C846-824D-1839CC7B1952}" destId="{2837498B-2A4C-9345-8207-1C15172634F6}" srcOrd="0" destOrd="0" presId="urn:microsoft.com/office/officeart/2005/8/layout/vList3"/>
    <dgm:cxn modelId="{7479F286-1DB9-244D-81B3-8070AAF23593}" type="presParOf" srcId="{DDEB0936-E2C9-C846-824D-1839CC7B1952}" destId="{E807AB8C-C443-F640-A2F3-1DA6C0CAEA10}" srcOrd="1" destOrd="0" presId="urn:microsoft.com/office/officeart/2005/8/layout/vList3"/>
    <dgm:cxn modelId="{524F7C5E-D8E5-664C-B808-2B21A3672C2E}" type="presParOf" srcId="{CA40FB1E-DADA-DD4E-B063-580E59BB93F0}" destId="{7896005B-C667-7B43-A253-8E480D615DCD}" srcOrd="5" destOrd="0" presId="urn:microsoft.com/office/officeart/2005/8/layout/vList3"/>
    <dgm:cxn modelId="{5B057B74-670E-3941-AF32-1674194502AC}" type="presParOf" srcId="{CA40FB1E-DADA-DD4E-B063-580E59BB93F0}" destId="{90030836-269C-A948-9FDF-BF35E48F479C}" srcOrd="6" destOrd="0" presId="urn:microsoft.com/office/officeart/2005/8/layout/vList3"/>
    <dgm:cxn modelId="{30C45876-F9AA-BF40-8F02-BE46ADD48B43}" type="presParOf" srcId="{90030836-269C-A948-9FDF-BF35E48F479C}" destId="{1D70E9D3-B6BA-3641-A2CC-05EBE00FE7F6}" srcOrd="0" destOrd="0" presId="urn:microsoft.com/office/officeart/2005/8/layout/vList3"/>
    <dgm:cxn modelId="{684516A4-4957-164F-A3CE-198ECA7E85F7}" type="presParOf" srcId="{90030836-269C-A948-9FDF-BF35E48F479C}" destId="{B9D14EEE-6682-AC47-90A0-1220C8B11A6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FE20E-4376-0944-805B-9C7CD690376F}">
      <dsp:nvSpPr>
        <dsp:cNvPr id="0" name=""/>
        <dsp:cNvSpPr/>
      </dsp:nvSpPr>
      <dsp:spPr>
        <a:xfrm>
          <a:off x="1283" y="1755147"/>
          <a:ext cx="2102606" cy="841042"/>
        </a:xfrm>
        <a:prstGeom prst="homePlate">
          <a:avLst/>
        </a:prstGeom>
        <a:solidFill>
          <a:srgbClr val="1F4361"/>
        </a:solidFill>
        <a:ln>
          <a:solidFill>
            <a:srgbClr val="00B174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Become a Donor	</a:t>
          </a:r>
        </a:p>
      </dsp:txBody>
      <dsp:txXfrm>
        <a:off x="1283" y="1755147"/>
        <a:ext cx="1892346" cy="841042"/>
      </dsp:txXfrm>
    </dsp:sp>
    <dsp:sp modelId="{BD674D9E-3AB6-094E-A270-0C25F67882CC}">
      <dsp:nvSpPr>
        <dsp:cNvPr id="0" name=""/>
        <dsp:cNvSpPr/>
      </dsp:nvSpPr>
      <dsp:spPr>
        <a:xfrm>
          <a:off x="1683368" y="1755147"/>
          <a:ext cx="2102606" cy="841042"/>
        </a:xfrm>
        <a:prstGeom prst="chevron">
          <a:avLst/>
        </a:prstGeom>
        <a:solidFill>
          <a:srgbClr val="1F4361">
            <a:alpha val="70000"/>
          </a:srgbClr>
        </a:solidFill>
        <a:ln>
          <a:solidFill>
            <a:srgbClr val="00B174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Get Organized</a:t>
          </a:r>
        </a:p>
      </dsp:txBody>
      <dsp:txXfrm>
        <a:off x="2103889" y="1755147"/>
        <a:ext cx="1261564" cy="841042"/>
      </dsp:txXfrm>
    </dsp:sp>
    <dsp:sp modelId="{5E90A27E-BE49-FC41-81E5-A056BCC246FB}">
      <dsp:nvSpPr>
        <dsp:cNvPr id="0" name=""/>
        <dsp:cNvSpPr/>
      </dsp:nvSpPr>
      <dsp:spPr>
        <a:xfrm>
          <a:off x="3365454" y="1755147"/>
          <a:ext cx="2102606" cy="841042"/>
        </a:xfrm>
        <a:prstGeom prst="chevron">
          <a:avLst/>
        </a:prstGeom>
        <a:solidFill>
          <a:srgbClr val="1F4361"/>
        </a:solidFill>
        <a:ln>
          <a:solidFill>
            <a:srgbClr val="00B174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Become a Learner</a:t>
          </a:r>
        </a:p>
      </dsp:txBody>
      <dsp:txXfrm>
        <a:off x="3785975" y="1755147"/>
        <a:ext cx="1261564" cy="841042"/>
      </dsp:txXfrm>
    </dsp:sp>
    <dsp:sp modelId="{29357696-DB5E-384A-85E1-5C697518907C}">
      <dsp:nvSpPr>
        <dsp:cNvPr id="0" name=""/>
        <dsp:cNvSpPr/>
      </dsp:nvSpPr>
      <dsp:spPr>
        <a:xfrm>
          <a:off x="5047539" y="1755147"/>
          <a:ext cx="2102606" cy="841042"/>
        </a:xfrm>
        <a:prstGeom prst="chevron">
          <a:avLst/>
        </a:prstGeom>
        <a:solidFill>
          <a:srgbClr val="1F4361">
            <a:alpha val="70000"/>
          </a:srgbClr>
        </a:solidFill>
        <a:ln>
          <a:solidFill>
            <a:srgbClr val="00B174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Issues and Results Focused</a:t>
          </a:r>
        </a:p>
      </dsp:txBody>
      <dsp:txXfrm>
        <a:off x="5468060" y="1755147"/>
        <a:ext cx="1261564" cy="841042"/>
      </dsp:txXfrm>
    </dsp:sp>
    <dsp:sp modelId="{17BC4493-EB5D-9844-AC4D-02A4FDDDF620}">
      <dsp:nvSpPr>
        <dsp:cNvPr id="0" name=""/>
        <dsp:cNvSpPr/>
      </dsp:nvSpPr>
      <dsp:spPr>
        <a:xfrm>
          <a:off x="6729624" y="1755147"/>
          <a:ext cx="2102606" cy="841042"/>
        </a:xfrm>
        <a:prstGeom prst="chevron">
          <a:avLst/>
        </a:prstGeom>
        <a:solidFill>
          <a:srgbClr val="1F4361"/>
        </a:solidFill>
        <a:ln>
          <a:solidFill>
            <a:srgbClr val="00B174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Leverage</a:t>
          </a:r>
        </a:p>
      </dsp:txBody>
      <dsp:txXfrm>
        <a:off x="7150145" y="1755147"/>
        <a:ext cx="1261564" cy="841042"/>
      </dsp:txXfrm>
    </dsp:sp>
    <dsp:sp modelId="{56E48AC1-1603-164C-96F7-72279134C0AE}">
      <dsp:nvSpPr>
        <dsp:cNvPr id="0" name=""/>
        <dsp:cNvSpPr/>
      </dsp:nvSpPr>
      <dsp:spPr>
        <a:xfrm>
          <a:off x="8411709" y="1755147"/>
          <a:ext cx="2102606" cy="841042"/>
        </a:xfrm>
        <a:prstGeom prst="chevron">
          <a:avLst/>
        </a:prstGeom>
        <a:solidFill>
          <a:srgbClr val="1F4361">
            <a:alpha val="70000"/>
          </a:srgbClr>
        </a:solidFill>
        <a:ln>
          <a:solidFill>
            <a:srgbClr val="00B174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Total Alignment</a:t>
          </a:r>
        </a:p>
      </dsp:txBody>
      <dsp:txXfrm>
        <a:off x="8832230" y="1755147"/>
        <a:ext cx="1261564" cy="841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5D706-08E4-0B4A-BF3B-1760A977E55E}">
      <dsp:nvSpPr>
        <dsp:cNvPr id="0" name=""/>
        <dsp:cNvSpPr/>
      </dsp:nvSpPr>
      <dsp:spPr>
        <a:xfrm rot="10800000">
          <a:off x="1781853" y="1832"/>
          <a:ext cx="6246178" cy="834271"/>
        </a:xfrm>
        <a:prstGeom prst="homePlate">
          <a:avLst/>
        </a:prstGeom>
        <a:solidFill>
          <a:srgbClr val="1F4361">
            <a:alpha val="72157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891" tIns="144780" rIns="270256" bIns="14478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bg1"/>
              </a:solidFill>
            </a:rPr>
            <a:t>Appreciated Stock</a:t>
          </a:r>
        </a:p>
      </dsp:txBody>
      <dsp:txXfrm rot="10800000">
        <a:off x="1990421" y="1832"/>
        <a:ext cx="6037610" cy="834271"/>
      </dsp:txXfrm>
    </dsp:sp>
    <dsp:sp modelId="{024FF890-B148-7B47-A830-A8AC7F4F3114}">
      <dsp:nvSpPr>
        <dsp:cNvPr id="0" name=""/>
        <dsp:cNvSpPr/>
      </dsp:nvSpPr>
      <dsp:spPr>
        <a:xfrm>
          <a:off x="1364717" y="1832"/>
          <a:ext cx="834271" cy="834271"/>
        </a:xfrm>
        <a:prstGeom prst="ellipse">
          <a:avLst/>
        </a:prstGeom>
        <a:blipFill>
          <a:blip xmlns:r="http://schemas.openxmlformats.org/officeDocument/2006/relationships" r:embed="rId1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F1C7E4-3FC5-DB4E-8D31-67DA35D03E09}">
      <dsp:nvSpPr>
        <dsp:cNvPr id="0" name=""/>
        <dsp:cNvSpPr/>
      </dsp:nvSpPr>
      <dsp:spPr>
        <a:xfrm rot="10800000">
          <a:off x="1781853" y="1085140"/>
          <a:ext cx="6246178" cy="834271"/>
        </a:xfrm>
        <a:prstGeom prst="homePlate">
          <a:avLst/>
        </a:prstGeom>
        <a:solidFill>
          <a:srgbClr val="1F4361">
            <a:alpha val="76078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891" tIns="144780" rIns="270256" bIns="14478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bg1"/>
              </a:solidFill>
            </a:rPr>
            <a:t>IRA Beneficiary Designation</a:t>
          </a:r>
        </a:p>
      </dsp:txBody>
      <dsp:txXfrm rot="10800000">
        <a:off x="1990421" y="1085140"/>
        <a:ext cx="6037610" cy="834271"/>
      </dsp:txXfrm>
    </dsp:sp>
    <dsp:sp modelId="{28B1C74C-2008-2441-9CAD-154DAAE489EB}">
      <dsp:nvSpPr>
        <dsp:cNvPr id="0" name=""/>
        <dsp:cNvSpPr/>
      </dsp:nvSpPr>
      <dsp:spPr>
        <a:xfrm>
          <a:off x="1364717" y="1085140"/>
          <a:ext cx="834271" cy="834271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7AB8C-C443-F640-A2F3-1DA6C0CAEA10}">
      <dsp:nvSpPr>
        <dsp:cNvPr id="0" name=""/>
        <dsp:cNvSpPr/>
      </dsp:nvSpPr>
      <dsp:spPr>
        <a:xfrm rot="10800000">
          <a:off x="1781853" y="2168881"/>
          <a:ext cx="6246178" cy="833403"/>
        </a:xfrm>
        <a:prstGeom prst="homePlate">
          <a:avLst/>
        </a:prstGeom>
        <a:solidFill>
          <a:srgbClr val="1F4361">
            <a:alpha val="8588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891" tIns="144780" rIns="270256" bIns="14478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bg1"/>
              </a:solidFill>
            </a:rPr>
            <a:t>Real Estate</a:t>
          </a:r>
        </a:p>
      </dsp:txBody>
      <dsp:txXfrm rot="10800000">
        <a:off x="1990204" y="2168881"/>
        <a:ext cx="6037827" cy="833403"/>
      </dsp:txXfrm>
    </dsp:sp>
    <dsp:sp modelId="{2837498B-2A4C-9345-8207-1C15172634F6}">
      <dsp:nvSpPr>
        <dsp:cNvPr id="0" name=""/>
        <dsp:cNvSpPr/>
      </dsp:nvSpPr>
      <dsp:spPr>
        <a:xfrm>
          <a:off x="1364717" y="2168448"/>
          <a:ext cx="834271" cy="834271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14EEE-6682-AC47-90A0-1220C8B11A66}">
      <dsp:nvSpPr>
        <dsp:cNvPr id="0" name=""/>
        <dsp:cNvSpPr/>
      </dsp:nvSpPr>
      <dsp:spPr>
        <a:xfrm rot="10800000">
          <a:off x="1781853" y="3251755"/>
          <a:ext cx="6246178" cy="834271"/>
        </a:xfrm>
        <a:prstGeom prst="homePlate">
          <a:avLst/>
        </a:prstGeom>
        <a:solidFill>
          <a:srgbClr val="1F4361">
            <a:alpha val="92157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891" tIns="144780" rIns="270256" bIns="14478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bg1"/>
              </a:solidFill>
            </a:rPr>
            <a:t>Donor Advised Fund</a:t>
          </a:r>
        </a:p>
      </dsp:txBody>
      <dsp:txXfrm rot="10800000">
        <a:off x="1990421" y="3251755"/>
        <a:ext cx="6037610" cy="834271"/>
      </dsp:txXfrm>
    </dsp:sp>
    <dsp:sp modelId="{1D70E9D3-B6BA-3641-A2CC-05EBE00FE7F6}">
      <dsp:nvSpPr>
        <dsp:cNvPr id="0" name=""/>
        <dsp:cNvSpPr/>
      </dsp:nvSpPr>
      <dsp:spPr>
        <a:xfrm>
          <a:off x="1364717" y="3251755"/>
          <a:ext cx="834271" cy="834271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5468A6C3-8B4B-C947-B3BB-5AEC392E2E05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C3552F84-00B3-0849-8019-F313879AC4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99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90BE6-D7E6-754A-9246-BB1DA4A64A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5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59F68-D2EF-FC4C-B74C-B4D2D2FA7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91973"/>
            <a:ext cx="9144000" cy="238760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F44047-1EDA-3443-8F4E-4F2F675E3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7957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13FD086-B906-F844-819B-3139436D93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35335"/>
            <a:ext cx="2805925" cy="163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24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Sharpe content one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6600" y="754962"/>
            <a:ext cx="10785800" cy="1143000"/>
          </a:xfrm>
          <a:prstGeom prst="rect">
            <a:avLst/>
          </a:prstGeom>
        </p:spPr>
        <p:txBody>
          <a:bodyPr/>
          <a:lstStyle>
            <a:lvl1pPr algn="l">
              <a:defRPr sz="4000" b="0">
                <a:solidFill>
                  <a:srgbClr val="BF28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0667" y="1776043"/>
            <a:ext cx="9937101" cy="3931897"/>
          </a:xfrm>
          <a:prstGeom prst="rect">
            <a:avLst/>
          </a:prstGeom>
        </p:spPr>
        <p:txBody>
          <a:bodyPr/>
          <a:lstStyle>
            <a:lvl1pPr marL="274320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BF2836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0664" indent="-274320">
              <a:spcBef>
                <a:spcPts val="0"/>
              </a:spcBef>
              <a:spcAft>
                <a:spcPts val="1200"/>
              </a:spcAft>
              <a:buClr>
                <a:srgbClr val="BF2836"/>
              </a:buClr>
              <a:buSzPct val="11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74320">
              <a:spcBef>
                <a:spcPts val="0"/>
              </a:spcBef>
              <a:spcAft>
                <a:spcPts val="1200"/>
              </a:spcAft>
              <a:buClr>
                <a:srgbClr val="BF2836"/>
              </a:buClr>
              <a:buSzPct val="11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74320">
              <a:buClr>
                <a:srgbClr val="000066"/>
              </a:buClr>
              <a:buSzPct val="110000"/>
              <a:buFont typeface="Arial" panose="020B0604020202020204" pitchFamily="34" charset="0"/>
              <a:buChar char="•"/>
              <a:defRPr sz="200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74320">
              <a:buClr>
                <a:srgbClr val="000066"/>
              </a:buClr>
              <a:buSzPct val="110000"/>
              <a:buFont typeface="Arial" panose="020B0604020202020204" pitchFamily="34" charset="0"/>
              <a:buChar char="•"/>
              <a:defRPr sz="200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4324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2FEF50-975F-D34A-802A-2164D2E72B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2601913"/>
            <a:ext cx="9144000" cy="289877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8E019-619E-50ED-2B1A-093DB8B8C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23475"/>
            <a:ext cx="9144000" cy="746002"/>
          </a:xfrm>
          <a:prstGeom prst="rect">
            <a:avLst/>
          </a:prstGeom>
        </p:spPr>
        <p:txBody>
          <a:bodyPr anchor="ctr"/>
          <a:lstStyle>
            <a:lvl1pPr>
              <a:defRPr lang="en-US" sz="440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</a:lstStyle>
          <a:p>
            <a:pPr lvl="0">
              <a:spcBef>
                <a:spcPts val="1600"/>
              </a:spcBef>
              <a:buSzPct val="90000"/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8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D0EEE-5514-FFC3-DD52-EED24F0DC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A09829-07D3-3773-864F-6521E6266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03795-FCBF-CE55-0A9E-52E4C157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BB9-82EE-8D40-9224-9D4917E77C1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9814D-44AE-D44E-CC65-FB79A6FC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AB656-55C6-BF90-6483-12F7D372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225-4D12-1146-9380-E07810269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66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E83E-4D0E-60C8-3A91-8A1E8514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8E07C-D47C-B29C-6B6D-13822C5EE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4B0CB-2DFE-F2DC-6630-A2BAE388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BB9-82EE-8D40-9224-9D4917E77C1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9AD8-CDEF-729A-EE24-C67E0BEC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8F9B2-62C2-521F-8D8F-9EFB21E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225-4D12-1146-9380-E07810269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D295F-BE36-B28F-B669-F642AE3D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A4351-FF84-3713-1A4D-DF52D9A7E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6D777-4541-94AB-FE5F-846677F7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BB9-82EE-8D40-9224-9D4917E77C1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DADFE-80AC-8000-06CD-0D06AF4C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E9CC6-5688-6754-52F9-CD667BBE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225-4D12-1146-9380-E07810269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94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1EE4-A6BB-3CA5-2739-01925FCBB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8C5CB-C296-D3B2-690B-D29557298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5E4F2-75F0-C258-6604-514CFDE4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D1082-DA60-7E34-1C60-B96D64C1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BB9-82EE-8D40-9224-9D4917E77C1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96196-65B4-7EFD-E0D6-370BEF55E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1AF20-7FAB-4A46-DF3C-B0667C9CC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225-4D12-1146-9380-E07810269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4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E099-2D32-AAE3-0AEB-53FA3FAA4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B0C3D-280A-38A1-6191-81A8FFC1B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ECEFA-142A-4C4E-056D-0E38B17A9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CC73F-FA9F-E768-299E-D1B08C9E9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68A5A1-A8C4-4DA3-044F-B0D2F4291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BBDD67-B54D-98F8-DCF4-EC1A83F6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BB9-82EE-8D40-9224-9D4917E77C1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B9019A-5575-9378-55FE-D9E99CCD8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296FDC-528E-93DF-53EE-DA507D5E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225-4D12-1146-9380-E07810269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85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FF5A4-436B-F9FC-A180-402E153F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F3B82-C41D-CF52-E77B-7DFA12FC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BB9-82EE-8D40-9224-9D4917E77C1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8FE2E-6566-8FC1-FB5B-E351FDF3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465F5-47DC-4C61-FFEE-EE29E1FF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225-4D12-1146-9380-E07810269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69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D27D26-FE93-0088-EFE2-811317144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BB9-82EE-8D40-9224-9D4917E77C1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6A86E-730C-870E-2F10-CE725BAE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857DD-391C-C8B5-432C-C8711770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225-4D12-1146-9380-E07810269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67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51B6-0449-EA4B-CD45-231F030B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85E6A-2A8F-C5CA-0008-B1C987EFC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F22F8-E1A4-BC2D-AABD-419D1A85F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F2656-AC10-FF4F-FDCB-69AA4DEA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BB9-82EE-8D40-9224-9D4917E77C1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A791E-5F76-9FEB-612E-337FE978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5B1FB-0B83-C497-0373-7354AD1D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225-4D12-1146-9380-E07810269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4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3B1CD-3E6E-3F4C-A7A0-1859ED275E7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4A5C5-CEAC-534A-A12B-34119572E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702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8AC59-CCDA-E807-AA98-324556A9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E534F-93DA-8613-0906-7AE29DAD2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DE15E-DE8B-9CF4-4245-8D7E86EF1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4C6A0-E442-8A0F-CCCF-FB9866ED8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BB9-82EE-8D40-9224-9D4917E77C1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79CB1-3AC4-EC53-93C9-B002B6F3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813DD-14CF-6999-5139-BAD618EDD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225-4D12-1146-9380-E07810269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66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FFFFC-C953-0C74-D264-E90E0614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8ED09-8E55-27A9-0D31-BD746D0A0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E3023-C558-13FC-BFD1-FFC17BA2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BB9-82EE-8D40-9224-9D4917E77C1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BD885-9CD5-7909-0ECD-1C1AE521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665C8-BE76-B4B5-03B3-4934F16C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225-4D12-1146-9380-E07810269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41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073A6-ED93-65A7-83E5-90039AB36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2D418C-FF22-2827-846D-6322F0E61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EB6DE-51F0-9927-55D1-5BDDFC544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BB9-82EE-8D40-9224-9D4917E77C10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D2372-EDAF-9B58-2374-F222E6ED8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E009F-FE9C-3BA3-CFB1-4496C40A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5F225-4D12-1146-9380-E07810269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74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2FEF50-975F-D34A-802A-2164D2E72B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2601913"/>
            <a:ext cx="9144000" cy="289877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 i="0">
                <a:latin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8E019-619E-50ED-2B1A-093DB8B8C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23475"/>
            <a:ext cx="9144000" cy="746002"/>
          </a:xfrm>
          <a:prstGeom prst="rect">
            <a:avLst/>
          </a:prstGeom>
        </p:spPr>
        <p:txBody>
          <a:bodyPr anchor="ctr"/>
          <a:lstStyle>
            <a:lvl1pPr>
              <a:defRPr lang="en-US" sz="4400" b="0" i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Arial"/>
              </a:defRPr>
            </a:lvl1pPr>
          </a:lstStyle>
          <a:p>
            <a:pPr lvl="0">
              <a:spcBef>
                <a:spcPts val="1600"/>
              </a:spcBef>
              <a:buSzPct val="90000"/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84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FDFA-D464-7CCA-AA54-356A7C3CD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BD5C3F-B526-E6C5-F6AE-E07C1DBC2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166CB-E83F-E326-EC4C-07494CA5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2DB76-D2F0-C9BB-5270-15BF8E2DF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FD46-41C8-F58B-77C1-4D197DEF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4727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F5AE4-14DD-D722-722E-FE97AB8B1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955F5-1B63-457F-BD46-794C65028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8B647-6941-B8CA-DFA3-2039CF41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22BBD-45A5-18D0-3CCB-037831A3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2DA3D-A806-E13A-0C1B-1DE8A1403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4910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7C18-1DF6-4370-A6DB-CE959C57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8CB36-82CE-2BDD-A7B4-728320631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415-61D6-771A-F05D-5A1375D5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9BF1C-EB65-1CD1-41FD-AF327DA5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29F4D-67B9-EBD0-B571-C4ADE948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2768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3C02C-0CE0-05D7-702B-A6D5593E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CFC55-1F31-779E-A714-7B0220215D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91F5A-7E38-28E7-49F3-8D41A0A8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24CED-9CE5-05D7-379C-44F13613B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704AB-5CE7-12AA-8720-B29090515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45D7C-1FFC-B8F0-E5F1-A28402C13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0704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1D230-18A9-5D19-941A-D73E527F1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D57DF-7A70-1729-BF19-56F382171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86E48-A775-4C14-0BE7-C1777E08A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56723-05DD-23F2-5EAB-3FC35C156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49A96-107B-C954-FD52-B92DDFD2D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754266-E52B-5EFE-648B-330F7829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0D9C03-9C36-23B5-8D3D-6312F7715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29B27-8DC7-BFED-46AA-743BD528D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397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3C76-2140-D425-4642-06DDD9C6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B33F3-47FC-16E8-6DFA-A917CD42C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6B2DF-99C3-3C35-476F-24AEAE10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0E883-CEAA-5401-AAE1-85DF5F57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919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D00F-920F-DF44-AC98-C7D21998C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2911" y="2002221"/>
            <a:ext cx="12517821" cy="762985"/>
          </a:xfrm>
          <a:solidFill>
            <a:schemeClr val="bg1">
              <a:alpha val="71797"/>
            </a:schemeClr>
          </a:solidFill>
        </p:spPr>
        <p:txBody>
          <a:bodyPr tIns="182880" bIns="91440" anchor="b"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5181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45DBC6-AFFC-5149-437B-1E96A26B0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33FFE-9B0F-5F27-0024-761DEB4D0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986B5-C3AF-D225-2794-E1184E2B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6954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BB3A-DF6D-5093-E61A-BCFF165BC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FA107-4569-159A-7F8B-C7AE4363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90E8E-24FE-C26E-5623-9D4FDC995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5E516-D08F-8D01-3C9A-0F70653B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4420D-587D-8753-4A25-078C7C3F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E68E4-3A58-B80F-3204-C6AAC432A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8464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4649-0343-DE6E-73D1-AD9F56D5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0F186-9BA1-DC5A-BD91-1C0E6366B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64C6B-F857-ADD1-034A-11C4E7FA3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8BD47-CB84-17E7-2574-AD6DBCF64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A9A06-C3DF-5900-E4A3-F7646422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17127-BB55-B5B7-C637-4369B30A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4501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52F6-D5B9-077B-2CDE-975DFA7ED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9BDC7-F751-5A30-3608-122FB6C66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677D5-C2F2-E215-CA97-85DD7207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B46AE-5B72-9BBA-4EC8-FC881BF0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0EA58-6935-66E9-E776-3E15AA78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1054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7221D0-6374-A1F3-C7D7-57596D00C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9CBD9-2938-2A63-4FAB-E5FDC547F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DE891-FC59-B767-D434-65F86349B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DA638-1877-B3F8-2584-F9537749C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F359C-DC34-F39D-8DDB-3AFB63B11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713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B58AC-D7C0-7F4C-90EF-44CADA9DC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4"/>
            <a:ext cx="10515600" cy="1460500"/>
          </a:xfrm>
        </p:spPr>
        <p:txBody>
          <a:bodyPr tIns="18288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109F7-F364-4F44-A067-8139AEB9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62C85-1E48-6B42-83CD-9CA48AE3C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0428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388BC-D7E7-E241-A3BA-9A2088E8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42"/>
            <a:ext cx="10515600" cy="1325563"/>
          </a:xfrm>
        </p:spPr>
        <p:txBody>
          <a:bodyPr bIns="9144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250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D5D39D-EB31-0A4A-8BB9-ED7F29E362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60787"/>
            <a:ext cx="10292255" cy="4130566"/>
          </a:xfrm>
          <a:solidFill>
            <a:schemeClr val="bg1">
              <a:lumMod val="50000"/>
              <a:alpha val="61336"/>
            </a:schemeClr>
          </a:solidFill>
        </p:spPr>
        <p:txBody>
          <a:bodyPr tIns="18288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DC5A56-24BC-5B49-851D-A60D5B72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42"/>
            <a:ext cx="10515600" cy="1325563"/>
          </a:xfrm>
        </p:spPr>
        <p:txBody>
          <a:bodyPr bIns="9144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7779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52C337-2E1C-F64E-9D13-13811F9A5BD5}"/>
              </a:ext>
            </a:extLst>
          </p:cNvPr>
          <p:cNvSpPr/>
          <p:nvPr userDrawn="1"/>
        </p:nvSpPr>
        <p:spPr>
          <a:xfrm>
            <a:off x="323537" y="232347"/>
            <a:ext cx="11544925" cy="63933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FAB8E52-0C10-8B4D-92DA-95C230C9D6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395" y="5486952"/>
            <a:ext cx="1716922" cy="10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1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B831C-B4C4-7843-915F-9CD8AAF2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609" y="457200"/>
            <a:ext cx="5503205" cy="1112838"/>
          </a:xfrm>
        </p:spPr>
        <p:txBody>
          <a:bodyPr tIns="0" bIns="274320"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6DECE3-C9E4-DB48-9438-C39985496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5609" y="1570038"/>
            <a:ext cx="5503205" cy="4298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304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7A298-87D1-2241-9095-2499DC0D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9" y="457200"/>
            <a:ext cx="4981903" cy="961697"/>
          </a:xfrm>
          <a:solidFill>
            <a:schemeClr val="bg1">
              <a:alpha val="89000"/>
            </a:schemeClr>
          </a:solidFill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290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3F1EF-0CF3-1F4A-8DEC-D1C3D9D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932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38B40-9E14-FC44-802A-88DD1F129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0BFFF4-71EC-4A47-B153-88BDB84D5BB9}"/>
              </a:ext>
            </a:extLst>
          </p:cNvPr>
          <p:cNvCxnSpPr>
            <a:cxnSpLocks/>
          </p:cNvCxnSpPr>
          <p:nvPr userDrawn="1"/>
        </p:nvCxnSpPr>
        <p:spPr>
          <a:xfrm>
            <a:off x="11458" y="1332303"/>
            <a:ext cx="3853512" cy="0"/>
          </a:xfrm>
          <a:prstGeom prst="line">
            <a:avLst/>
          </a:prstGeom>
          <a:ln w="25400">
            <a:solidFill>
              <a:srgbClr val="5899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0123289-58A5-C446-82F9-03AB516E4D8E}"/>
              </a:ext>
            </a:extLst>
          </p:cNvPr>
          <p:cNvSpPr/>
          <p:nvPr userDrawn="1"/>
        </p:nvSpPr>
        <p:spPr>
          <a:xfrm>
            <a:off x="10083103" y="6470650"/>
            <a:ext cx="18277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2024 Heaton Smith Group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FEDDEF-554E-4946-889D-D3A0AD24E059}"/>
              </a:ext>
            </a:extLst>
          </p:cNvPr>
          <p:cNvCxnSpPr>
            <a:cxnSpLocks/>
          </p:cNvCxnSpPr>
          <p:nvPr userDrawn="1"/>
        </p:nvCxnSpPr>
        <p:spPr>
          <a:xfrm>
            <a:off x="11727864" y="0"/>
            <a:ext cx="0" cy="2804160"/>
          </a:xfrm>
          <a:prstGeom prst="line">
            <a:avLst/>
          </a:prstGeom>
          <a:ln w="25400">
            <a:solidFill>
              <a:srgbClr val="5899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88F4F10-1F8F-BB4E-B4E0-59D12C5F9451}"/>
              </a:ext>
            </a:extLst>
          </p:cNvPr>
          <p:cNvSpPr/>
          <p:nvPr userDrawn="1"/>
        </p:nvSpPr>
        <p:spPr>
          <a:xfrm>
            <a:off x="11547400" y="2202511"/>
            <a:ext cx="362607" cy="358383"/>
          </a:xfrm>
          <a:prstGeom prst="ellipse">
            <a:avLst/>
          </a:prstGeom>
          <a:solidFill>
            <a:schemeClr val="bg1"/>
          </a:solidFill>
          <a:ln w="25400">
            <a:solidFill>
              <a:srgbClr val="589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E0636B-5EF8-CE40-A098-979585CFBCF1}"/>
              </a:ext>
            </a:extLst>
          </p:cNvPr>
          <p:cNvSpPr/>
          <p:nvPr userDrawn="1"/>
        </p:nvSpPr>
        <p:spPr>
          <a:xfrm>
            <a:off x="11547400" y="669521"/>
            <a:ext cx="362607" cy="358383"/>
          </a:xfrm>
          <a:prstGeom prst="ellipse">
            <a:avLst/>
          </a:prstGeom>
          <a:solidFill>
            <a:schemeClr val="bg1"/>
          </a:solidFill>
          <a:ln w="25400">
            <a:solidFill>
              <a:srgbClr val="5899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3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58990B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C954E-0D04-D116-DA6F-CE15E946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02AE6-BE66-D0FB-562E-F3355899B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FDAFD-7593-F1EC-DC3D-EFD552169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2D8B2BB9-82EE-8D40-9224-9D4917E77C10}" type="datetimeFigureOut">
              <a:rPr lang="en-US" smtClean="0"/>
              <a:pPr/>
              <a:t>9/4/2024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E4091-4702-E964-C744-28B91FECC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A3418-47C7-A809-48B3-483F6E597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2AA5F225-4D12-1146-9380-E07810269B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3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082D14-D1FB-0954-4A5E-11D7A839344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E25C43-9091-7DBD-8128-3FF8A7E1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022BF-997F-8B0A-E437-D12E5A252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8BAE6-65B6-528E-AB15-4B3C8FCF3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1CED9-7E0E-4E34-8FC8-1F58B6FCDCAA}" type="datetimeFigureOut">
              <a:rPr lang="en-AU" smtClean="0"/>
              <a:t>4/09/2024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D665B-4790-BB80-A002-461CD31BB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339AF-8E15-072C-F2BF-5DF993E4B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282C1-CC16-4AF7-A436-71F785AF4D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832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tonsmithgroup.com/" TargetMode="External"/><Relationship Id="rId2" Type="http://schemas.openxmlformats.org/officeDocument/2006/relationships/hyperlink" Target="mailto:dave@heatonsmithgroup.com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AF364-91D5-C9B2-FE50-A889B6892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470" y="1819836"/>
            <a:ext cx="10434918" cy="141222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1F2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Donor Motivations to Give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5D7A6-644C-456F-80F5-5D39D4509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2306" y="3198624"/>
            <a:ext cx="9699812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F2F5F"/>
                </a:solidFill>
              </a:rPr>
              <a:t>Why Donors Give  |  Structured Gift Case Studies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80F93C7-8E81-C855-E5CE-1AF355479965}"/>
              </a:ext>
            </a:extLst>
          </p:cNvPr>
          <p:cNvSpPr txBox="1">
            <a:spLocks/>
          </p:cNvSpPr>
          <p:nvPr/>
        </p:nvSpPr>
        <p:spPr>
          <a:xfrm>
            <a:off x="1462475" y="40996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Dave Smith, CAP®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Founder &amp; CEO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Heaton Smith Group</a:t>
            </a:r>
          </a:p>
        </p:txBody>
      </p:sp>
    </p:spTree>
    <p:extLst>
      <p:ext uri="{BB962C8B-B14F-4D97-AF65-F5344CB8AC3E}">
        <p14:creationId xmlns:p14="http://schemas.microsoft.com/office/powerpoint/2010/main" val="96937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76752F-1468-05E3-48E2-E0A93F4E7BA9}"/>
              </a:ext>
            </a:extLst>
          </p:cNvPr>
          <p:cNvCxnSpPr>
            <a:cxnSpLocks/>
          </p:cNvCxnSpPr>
          <p:nvPr/>
        </p:nvCxnSpPr>
        <p:spPr>
          <a:xfrm>
            <a:off x="11727864" y="0"/>
            <a:ext cx="0" cy="2804160"/>
          </a:xfrm>
          <a:prstGeom prst="line">
            <a:avLst/>
          </a:prstGeom>
          <a:noFill/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421D1C6-1374-DE32-65F7-BE8971863350}"/>
              </a:ext>
            </a:extLst>
          </p:cNvPr>
          <p:cNvSpPr/>
          <p:nvPr/>
        </p:nvSpPr>
        <p:spPr>
          <a:xfrm>
            <a:off x="11547400" y="2202511"/>
            <a:ext cx="362607" cy="35838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92786D-4B81-43BA-717C-989DE8AEB205}"/>
              </a:ext>
            </a:extLst>
          </p:cNvPr>
          <p:cNvSpPr/>
          <p:nvPr/>
        </p:nvSpPr>
        <p:spPr>
          <a:xfrm>
            <a:off x="11547400" y="669521"/>
            <a:ext cx="362607" cy="35838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AF7E6-C6E5-E0DA-2BD5-6373A014D6AE}"/>
              </a:ext>
            </a:extLst>
          </p:cNvPr>
          <p:cNvSpPr txBox="1"/>
          <p:nvPr/>
        </p:nvSpPr>
        <p:spPr>
          <a:xfrm>
            <a:off x="10080166" y="6477002"/>
            <a:ext cx="17620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 dirty="0">
                <a:ln>
                  <a:noFill/>
                </a:ln>
                <a:solidFill>
                  <a:srgbClr val="578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@ 2024 Heaton Smith Group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8352D11-14AB-63D3-24AA-34778701C72C}"/>
              </a:ext>
            </a:extLst>
          </p:cNvPr>
          <p:cNvSpPr txBox="1">
            <a:spLocks/>
          </p:cNvSpPr>
          <p:nvPr/>
        </p:nvSpPr>
        <p:spPr>
          <a:xfrm>
            <a:off x="1524000" y="208256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20" normalizeH="0" baseline="0" noProof="0" dirty="0">
                <a:ln>
                  <a:noFill/>
                </a:ln>
                <a:solidFill>
                  <a:srgbClr val="1F2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20" normalizeH="0" baseline="0" noProof="0" dirty="0">
                <a:ln>
                  <a:noFill/>
                </a:ln>
                <a:solidFill>
                  <a:srgbClr val="1F2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Enablers to Gift Planning 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46B047F-1A15-67FB-A68A-3D2FF1E49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463707"/>
              </p:ext>
            </p:extLst>
          </p:nvPr>
        </p:nvGraphicFramePr>
        <p:xfrm>
          <a:off x="45588" y="117160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96F982B-0B64-3CB5-2FB8-B9C32CAF99F3}"/>
              </a:ext>
            </a:extLst>
          </p:cNvPr>
          <p:cNvSpPr txBox="1"/>
          <p:nvPr/>
        </p:nvSpPr>
        <p:spPr>
          <a:xfrm>
            <a:off x="6600513" y="3163606"/>
            <a:ext cx="46369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61% of respondents’ income 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ranged from $100K to $499K!</a:t>
            </a:r>
          </a:p>
          <a:p>
            <a:endParaRPr lang="en-US" sz="2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14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(average annual income in Australia is $91,200/USD $60,185)</a:t>
            </a:r>
          </a:p>
          <a:p>
            <a:endParaRPr lang="en-US" sz="2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31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76752F-1468-05E3-48E2-E0A93F4E7BA9}"/>
              </a:ext>
            </a:extLst>
          </p:cNvPr>
          <p:cNvCxnSpPr>
            <a:cxnSpLocks/>
          </p:cNvCxnSpPr>
          <p:nvPr/>
        </p:nvCxnSpPr>
        <p:spPr>
          <a:xfrm>
            <a:off x="11727864" y="0"/>
            <a:ext cx="0" cy="2804160"/>
          </a:xfrm>
          <a:prstGeom prst="line">
            <a:avLst/>
          </a:prstGeom>
          <a:noFill/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421D1C6-1374-DE32-65F7-BE8971863350}"/>
              </a:ext>
            </a:extLst>
          </p:cNvPr>
          <p:cNvSpPr/>
          <p:nvPr/>
        </p:nvSpPr>
        <p:spPr>
          <a:xfrm>
            <a:off x="11547400" y="2202511"/>
            <a:ext cx="362607" cy="35838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92786D-4B81-43BA-717C-989DE8AEB205}"/>
              </a:ext>
            </a:extLst>
          </p:cNvPr>
          <p:cNvSpPr/>
          <p:nvPr/>
        </p:nvSpPr>
        <p:spPr>
          <a:xfrm>
            <a:off x="11547400" y="669521"/>
            <a:ext cx="362607" cy="35838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AF7E6-C6E5-E0DA-2BD5-6373A014D6AE}"/>
              </a:ext>
            </a:extLst>
          </p:cNvPr>
          <p:cNvSpPr txBox="1"/>
          <p:nvPr/>
        </p:nvSpPr>
        <p:spPr>
          <a:xfrm>
            <a:off x="10080166" y="6477002"/>
            <a:ext cx="17620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 dirty="0">
                <a:ln>
                  <a:noFill/>
                </a:ln>
                <a:solidFill>
                  <a:srgbClr val="578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@ 2024 Heaton Smith Group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8080969-9E34-CDE5-BF9F-E8961C6652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1239468"/>
              </p:ext>
            </p:extLst>
          </p:nvPr>
        </p:nvGraphicFramePr>
        <p:xfrm>
          <a:off x="41364" y="118960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B8352D11-14AB-63D3-24AA-34778701C72C}"/>
              </a:ext>
            </a:extLst>
          </p:cNvPr>
          <p:cNvSpPr txBox="1">
            <a:spLocks/>
          </p:cNvSpPr>
          <p:nvPr/>
        </p:nvSpPr>
        <p:spPr>
          <a:xfrm>
            <a:off x="1524000" y="208256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 </a:t>
            </a:r>
          </a:p>
          <a:p>
            <a:pPr marL="0" marR="0" lvl="0" indent="0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Enablers to Gift Planning </a:t>
            </a:r>
            <a:endParaRPr kumimoji="0" lang="en-US" sz="4000" b="1" u="none" strike="noStrike" kern="1200" cap="none" spc="20" normalizeH="0" baseline="0" noProof="0" dirty="0">
              <a:ln>
                <a:noFill/>
              </a:ln>
              <a:solidFill>
                <a:srgbClr val="1F2F5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EF7BB0-1938-62CD-C4B4-B631776267E4}"/>
              </a:ext>
            </a:extLst>
          </p:cNvPr>
          <p:cNvSpPr txBox="1"/>
          <p:nvPr/>
        </p:nvSpPr>
        <p:spPr>
          <a:xfrm>
            <a:off x="6600513" y="3163606"/>
            <a:ext cx="47032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63.4% of respondents’ net worth that ranged from </a:t>
            </a:r>
          </a:p>
          <a:p>
            <a:r>
              <a:rPr lang="en-US" sz="2800" dirty="0">
                <a:latin typeface="Calibri" panose="020F0502020204030204" pitchFamily="34" charset="0"/>
              </a:rPr>
              <a:t>$1M to $9.9M!</a:t>
            </a:r>
          </a:p>
          <a:p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6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76752F-1468-05E3-48E2-E0A93F4E7BA9}"/>
              </a:ext>
            </a:extLst>
          </p:cNvPr>
          <p:cNvCxnSpPr>
            <a:cxnSpLocks/>
          </p:cNvCxnSpPr>
          <p:nvPr/>
        </p:nvCxnSpPr>
        <p:spPr>
          <a:xfrm>
            <a:off x="11727864" y="0"/>
            <a:ext cx="0" cy="2804160"/>
          </a:xfrm>
          <a:prstGeom prst="line">
            <a:avLst/>
          </a:prstGeom>
          <a:noFill/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421D1C6-1374-DE32-65F7-BE8971863350}"/>
              </a:ext>
            </a:extLst>
          </p:cNvPr>
          <p:cNvSpPr/>
          <p:nvPr/>
        </p:nvSpPr>
        <p:spPr>
          <a:xfrm>
            <a:off x="11547400" y="2202511"/>
            <a:ext cx="362607" cy="35838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92786D-4B81-43BA-717C-989DE8AEB205}"/>
              </a:ext>
            </a:extLst>
          </p:cNvPr>
          <p:cNvSpPr/>
          <p:nvPr/>
        </p:nvSpPr>
        <p:spPr>
          <a:xfrm>
            <a:off x="11547400" y="669521"/>
            <a:ext cx="362607" cy="35838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AF7E6-C6E5-E0DA-2BD5-6373A014D6AE}"/>
              </a:ext>
            </a:extLst>
          </p:cNvPr>
          <p:cNvSpPr txBox="1"/>
          <p:nvPr/>
        </p:nvSpPr>
        <p:spPr>
          <a:xfrm>
            <a:off x="10080166" y="6477002"/>
            <a:ext cx="17620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 dirty="0">
                <a:ln>
                  <a:noFill/>
                </a:ln>
                <a:solidFill>
                  <a:srgbClr val="578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@ 2024 Heaton Smith Group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8352D11-14AB-63D3-24AA-34778701C72C}"/>
              </a:ext>
            </a:extLst>
          </p:cNvPr>
          <p:cNvSpPr txBox="1">
            <a:spLocks/>
          </p:cNvSpPr>
          <p:nvPr/>
        </p:nvSpPr>
        <p:spPr>
          <a:xfrm>
            <a:off x="1524000" y="208256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361"/>
                </a:solidFill>
                <a:latin typeface="Calibri" panose="020F0502020204030204" pitchFamily="34" charset="0"/>
              </a:rPr>
              <a:t> </a:t>
            </a:r>
          </a:p>
          <a:p>
            <a:pPr marL="0" marR="0" lvl="0" indent="0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361"/>
                </a:solidFill>
                <a:latin typeface="Calibri" panose="020F0502020204030204" pitchFamily="34" charset="0"/>
              </a:rPr>
              <a:t>Enablers to Gift Planning </a:t>
            </a:r>
            <a:endParaRPr kumimoji="0" lang="en-US" sz="4000" b="1" u="none" strike="noStrike" kern="1200" cap="none" spc="20" normalizeH="0" baseline="0" noProof="0" dirty="0">
              <a:ln>
                <a:noFill/>
              </a:ln>
              <a:solidFill>
                <a:srgbClr val="1F436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884C713-4461-AB93-5EAC-337AEA186A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981886"/>
              </p:ext>
            </p:extLst>
          </p:nvPr>
        </p:nvGraphicFramePr>
        <p:xfrm>
          <a:off x="24551" y="1140066"/>
          <a:ext cx="8131499" cy="5520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055B8E5-486E-C78F-E448-B4294EC0BAE3}"/>
              </a:ext>
            </a:extLst>
          </p:cNvPr>
          <p:cNvSpPr txBox="1"/>
          <p:nvPr/>
        </p:nvSpPr>
        <p:spPr>
          <a:xfrm>
            <a:off x="6600513" y="3163606"/>
            <a:ext cx="4498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82.8% of respondents were married, widowed, or divorced/separated.  </a:t>
            </a:r>
          </a:p>
        </p:txBody>
      </p:sp>
    </p:spTree>
    <p:extLst>
      <p:ext uri="{BB962C8B-B14F-4D97-AF65-F5344CB8AC3E}">
        <p14:creationId xmlns:p14="http://schemas.microsoft.com/office/powerpoint/2010/main" val="2784620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68A47-1154-1B74-F8FD-91A8083CEA3A}"/>
              </a:ext>
            </a:extLst>
          </p:cNvPr>
          <p:cNvSpPr txBox="1">
            <a:spLocks/>
          </p:cNvSpPr>
          <p:nvPr/>
        </p:nvSpPr>
        <p:spPr>
          <a:xfrm>
            <a:off x="1618590" y="607657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 </a:t>
            </a:r>
          </a:p>
          <a:p>
            <a:pPr marL="0" marR="0" lvl="0" indent="0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What Donor Demographic Makes </a:t>
            </a:r>
          </a:p>
          <a:p>
            <a:pPr marL="0" marR="0" lvl="0" indent="0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the Largest Planned/Blended Gifts? </a:t>
            </a:r>
            <a:endParaRPr kumimoji="0" lang="en-US" sz="4000" b="1" u="none" strike="noStrike" kern="1200" cap="none" spc="20" normalizeH="0" baseline="0" noProof="0" dirty="0">
              <a:ln>
                <a:noFill/>
              </a:ln>
              <a:solidFill>
                <a:srgbClr val="1F2F5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002365-9EB8-93EA-3714-75B16C67A200}"/>
              </a:ext>
            </a:extLst>
          </p:cNvPr>
          <p:cNvCxnSpPr>
            <a:cxnSpLocks/>
          </p:cNvCxnSpPr>
          <p:nvPr/>
        </p:nvCxnSpPr>
        <p:spPr>
          <a:xfrm>
            <a:off x="11727864" y="0"/>
            <a:ext cx="0" cy="2804160"/>
          </a:xfrm>
          <a:prstGeom prst="line">
            <a:avLst/>
          </a:prstGeom>
          <a:noFill/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99D3044-F24F-6F3C-0331-00ABDDB9B957}"/>
              </a:ext>
            </a:extLst>
          </p:cNvPr>
          <p:cNvSpPr/>
          <p:nvPr/>
        </p:nvSpPr>
        <p:spPr>
          <a:xfrm>
            <a:off x="11547400" y="2202511"/>
            <a:ext cx="362607" cy="35838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B6FEA0-DA85-B294-8F14-145B9D90135F}"/>
              </a:ext>
            </a:extLst>
          </p:cNvPr>
          <p:cNvSpPr/>
          <p:nvPr/>
        </p:nvSpPr>
        <p:spPr>
          <a:xfrm>
            <a:off x="11547400" y="669521"/>
            <a:ext cx="362607" cy="35838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family posing for a photo&#10;&#10;Description automatically generated">
            <a:extLst>
              <a:ext uri="{FF2B5EF4-FFF2-40B4-BE49-F238E27FC236}">
                <a16:creationId xmlns:a16="http://schemas.microsoft.com/office/drawing/2014/main" id="{B59243D0-63D1-83C9-A523-CC1F7FF1A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90" y="2378265"/>
            <a:ext cx="3977640" cy="2651760"/>
          </a:xfrm>
          <a:prstGeom prst="rect">
            <a:avLst/>
          </a:prstGeom>
          <a:ln w="19050">
            <a:solidFill>
              <a:srgbClr val="1F4361"/>
            </a:solidFill>
          </a:ln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95F1B07-3213-4A3E-D187-904E3BD0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134" y="2378265"/>
            <a:ext cx="3990899" cy="2651760"/>
          </a:xfrm>
          <a:prstGeom prst="rect">
            <a:avLst/>
          </a:prstGeom>
          <a:ln w="19050">
            <a:solidFill>
              <a:srgbClr val="1F436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5728D0-8EED-0F10-8891-74FB3CBC36FE}"/>
              </a:ext>
            </a:extLst>
          </p:cNvPr>
          <p:cNvSpPr txBox="1"/>
          <p:nvPr/>
        </p:nvSpPr>
        <p:spPr>
          <a:xfrm>
            <a:off x="3135202" y="5441195"/>
            <a:ext cx="6110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Married couples with educated children!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D65C7-34FB-3179-CC65-C874E6F35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61" y="5964415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6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1344385" y="1603993"/>
            <a:ext cx="9975576" cy="44726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None/>
            </a:pPr>
            <a:endParaRPr lang="en-US" altLang="en-US" sz="28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None/>
            </a:pPr>
            <a:r>
              <a:rPr lang="en-US" altLang="en-US" sz="2800" b="1" dirty="0">
                <a:solidFill>
                  <a:srgbClr val="1F4361"/>
                </a:solidFill>
                <a:latin typeface="Calibri" panose="020F0502020204030204" pitchFamily="34" charset="0"/>
              </a:rPr>
              <a:t>Donors who are not wealthy and have children:</a:t>
            </a: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</a:pPr>
            <a:r>
              <a:rPr lang="en-US" altLang="en-US" sz="2800" dirty="0">
                <a:latin typeface="Calibri" panose="020F0502020204030204" pitchFamily="34" charset="0"/>
              </a:rPr>
              <a:t>How much inheritance is enough?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None/>
            </a:pPr>
            <a:r>
              <a:rPr lang="en-US" altLang="en-US" sz="2800" b="1" dirty="0">
                <a:solidFill>
                  <a:srgbClr val="1F4361"/>
                </a:solidFill>
                <a:latin typeface="Calibri" panose="020F0502020204030204" pitchFamily="34" charset="0"/>
              </a:rPr>
              <a:t>Donors who are affluent/wealthy and have children:</a:t>
            </a: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</a:pPr>
            <a:r>
              <a:rPr lang="en-US" altLang="en-US" sz="2800" dirty="0">
                <a:latin typeface="Calibri" panose="020F0502020204030204" pitchFamily="34" charset="0"/>
              </a:rPr>
              <a:t>How much inheritance is too much?  How much money will hurt rather than help our children and other heirs?</a:t>
            </a:r>
            <a:br>
              <a:rPr lang="en-US" alt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D8B30"/>
              </a:buClr>
              <a:buSzPct val="85000"/>
              <a:buNone/>
            </a:pP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C00000"/>
              </a:buClr>
              <a:buNone/>
            </a:pPr>
            <a:endParaRPr lang="en-US" altLang="en-US" sz="2800" dirty="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68A47-1154-1B74-F8FD-91A8083CEA3A}"/>
              </a:ext>
            </a:extLst>
          </p:cNvPr>
          <p:cNvSpPr txBox="1">
            <a:spLocks/>
          </p:cNvSpPr>
          <p:nvPr/>
        </p:nvSpPr>
        <p:spPr>
          <a:xfrm>
            <a:off x="1524000" y="208256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20" normalizeH="0" baseline="0" noProof="0" dirty="0">
                <a:ln>
                  <a:noFill/>
                </a:ln>
                <a:solidFill>
                  <a:srgbClr val="1F2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Two Most Important Questions</a:t>
            </a:r>
            <a:r>
              <a:rPr kumimoji="0" lang="en-US" sz="4000" b="1" u="none" strike="noStrike" kern="1200" cap="none" spc="20" normalizeH="0" baseline="0" noProof="0" dirty="0">
                <a:ln>
                  <a:noFill/>
                </a:ln>
                <a:solidFill>
                  <a:srgbClr val="1F2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1B472-805B-77EA-B3C4-00254ED78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61" y="5964415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6278-5468-C2B0-1541-133D3C98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finger pointing at a green person&#10;&#10;Description automatically generated">
            <a:extLst>
              <a:ext uri="{FF2B5EF4-FFF2-40B4-BE49-F238E27FC236}">
                <a16:creationId xmlns:a16="http://schemas.microsoft.com/office/drawing/2014/main" id="{DF7ABF0E-3ED5-0D83-635B-5676076E6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9AC61F-7597-193A-E443-B99B3A82F895}"/>
              </a:ext>
            </a:extLst>
          </p:cNvPr>
          <p:cNvSpPr txBox="1"/>
          <p:nvPr/>
        </p:nvSpPr>
        <p:spPr>
          <a:xfrm>
            <a:off x="-54435" y="1643743"/>
            <a:ext cx="12344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Barriers to Gift Planning</a:t>
            </a:r>
          </a:p>
        </p:txBody>
      </p:sp>
    </p:spTree>
    <p:extLst>
      <p:ext uri="{BB962C8B-B14F-4D97-AF65-F5344CB8AC3E}">
        <p14:creationId xmlns:p14="http://schemas.microsoft.com/office/powerpoint/2010/main" val="818610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1417864" y="1310078"/>
            <a:ext cx="9544595" cy="44726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C00000"/>
              </a:buClr>
              <a:buSzPct val="85000"/>
              <a:buNone/>
            </a:pPr>
            <a:endParaRPr lang="en-US" sz="28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</a:rPr>
              <a:t>Organization exhibits a lack of personal contact and /or follow up</a:t>
            </a:r>
          </a:p>
          <a:p>
            <a:pPr lvl="1">
              <a:lnSpc>
                <a:spcPct val="100000"/>
              </a:lnSpc>
              <a:buClr>
                <a:srgbClr val="00B174"/>
              </a:buClr>
              <a:buSzPct val="85000"/>
            </a:pPr>
            <a:r>
              <a:rPr lang="en-US" altLang="en-US" sz="2800" dirty="0">
                <a:latin typeface="Calibri" panose="020F0502020204030204" pitchFamily="34" charset="0"/>
              </a:rPr>
              <a:t>Stewardship practices/alignment fall short</a:t>
            </a: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</a:rPr>
              <a:t>Organization is undergoing mission drift or change in direction</a:t>
            </a: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</a:rPr>
              <a:t>Organization does not ask for deeper engagement or opportunity for involvement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None/>
            </a:pPr>
            <a:br>
              <a:rPr lang="en-US" alt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D8B30"/>
              </a:buClr>
              <a:buSzPct val="85000"/>
              <a:buNone/>
            </a:pP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C00000"/>
              </a:buClr>
              <a:buNone/>
            </a:pPr>
            <a:endParaRPr lang="en-US" altLang="en-US" sz="2800" dirty="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68A47-1154-1B74-F8FD-91A8083CEA3A}"/>
              </a:ext>
            </a:extLst>
          </p:cNvPr>
          <p:cNvSpPr txBox="1">
            <a:spLocks/>
          </p:cNvSpPr>
          <p:nvPr/>
        </p:nvSpPr>
        <p:spPr>
          <a:xfrm>
            <a:off x="1524000" y="208256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 </a:t>
            </a:r>
          </a:p>
          <a:p>
            <a:pPr marL="0" marR="0" lvl="0" indent="0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Barriers to Gift Planning </a:t>
            </a:r>
            <a:endParaRPr kumimoji="0" lang="en-US" sz="4000" b="1" u="none" strike="noStrike" kern="1200" cap="none" spc="20" normalizeH="0" baseline="0" noProof="0" dirty="0">
              <a:ln>
                <a:noFill/>
              </a:ln>
              <a:solidFill>
                <a:srgbClr val="1F2F5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35BF1-6A53-5631-5A4C-287FCC0C4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61" y="5964415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6278-5468-C2B0-1541-133D3C98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finger pointing at a green person&#10;&#10;Description automatically generated">
            <a:extLst>
              <a:ext uri="{FF2B5EF4-FFF2-40B4-BE49-F238E27FC236}">
                <a16:creationId xmlns:a16="http://schemas.microsoft.com/office/drawing/2014/main" id="{DF7ABF0E-3ED5-0D83-635B-5676076E6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9AC61F-7597-193A-E443-B99B3A82F895}"/>
              </a:ext>
            </a:extLst>
          </p:cNvPr>
          <p:cNvSpPr txBox="1"/>
          <p:nvPr/>
        </p:nvSpPr>
        <p:spPr>
          <a:xfrm>
            <a:off x="-54435" y="1643743"/>
            <a:ext cx="12344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727202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B7571C0-E009-6F4F-AA6A-992F3270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00" y="0"/>
            <a:ext cx="10785800" cy="1897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361"/>
                </a:solidFill>
              </a:rPr>
              <a:t>Case Study 1: $2,000,000 Gift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6936A8-7B3F-F549-A9B0-BCC950DD48E2}"/>
              </a:ext>
            </a:extLst>
          </p:cNvPr>
          <p:cNvSpPr txBox="1">
            <a:spLocks/>
          </p:cNvSpPr>
          <p:nvPr/>
        </p:nvSpPr>
        <p:spPr>
          <a:xfrm>
            <a:off x="1741347" y="1666937"/>
            <a:ext cx="10515600" cy="50069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EBDCC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1F4361"/>
                </a:solidFill>
                <a:latin typeface="Calibri" panose="020F0502020204030204" pitchFamily="34" charset="0"/>
              </a:rPr>
              <a:t>Donor Fact Pattern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Married couple with successful children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Early to mid-seventies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Leading baby boomer 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Loyal donors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One spouse on Advancement Council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Husband’s parents were very philanthropic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Interest in naming gift</a:t>
            </a:r>
          </a:p>
          <a:p>
            <a:pPr marL="0" indent="0">
              <a:buClr>
                <a:srgbClr val="4EBDCC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Graphic 5" descr="Clipboard">
            <a:extLst>
              <a:ext uri="{FF2B5EF4-FFF2-40B4-BE49-F238E27FC236}">
                <a16:creationId xmlns:a16="http://schemas.microsoft.com/office/drawing/2014/main" id="{3E4AF557-189B-A84D-BC69-C3C729E08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762" y="1670763"/>
            <a:ext cx="828136" cy="828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D675EE-F73E-8CA1-2F1A-FA58D2CA0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61" y="5964415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32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BA7A10-7B19-5345-83A5-DF984E6C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00" y="0"/>
            <a:ext cx="10785800" cy="1897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361"/>
                </a:solidFill>
              </a:rPr>
              <a:t>Case Study 1: $2,000,000 Gift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22F6A7-75C8-DE4C-98B7-809D955C94D3}"/>
              </a:ext>
            </a:extLst>
          </p:cNvPr>
          <p:cNvSpPr txBox="1">
            <a:spLocks/>
          </p:cNvSpPr>
          <p:nvPr/>
        </p:nvSpPr>
        <p:spPr>
          <a:xfrm>
            <a:off x="1753093" y="1666937"/>
            <a:ext cx="8880073" cy="5006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EBDCC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1F4361"/>
                </a:solidFill>
                <a:latin typeface="Calibri" panose="020F0502020204030204" pitchFamily="34" charset="0"/>
              </a:rPr>
              <a:t>Gift Pathway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$2,000,000 IRA beneficiary designation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”Seeded” endowment fund with $370,000 of privately held bank stock  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b="1" dirty="0">
                <a:solidFill>
                  <a:srgbClr val="1F4361"/>
                </a:solidFill>
                <a:latin typeface="Calibri" panose="020F0502020204030204" pitchFamily="34" charset="0"/>
              </a:rPr>
              <a:t>Gave the “partial spend”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Gift will endow two full scholarships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Gift agreement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Interest in documented gift to influence other donors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See fruits of their generosity during life</a:t>
            </a:r>
          </a:p>
          <a:p>
            <a:pPr marL="0" indent="0">
              <a:buClr>
                <a:srgbClr val="00B174"/>
              </a:buClr>
              <a:buNone/>
            </a:pPr>
            <a:endParaRPr lang="en-US" dirty="0">
              <a:latin typeface="Calibri" panose="020F0502020204030204" pitchFamily="34" charset="0"/>
            </a:endParaRPr>
          </a:p>
          <a:p>
            <a:pPr marL="0" indent="0">
              <a:buClr>
                <a:srgbClr val="4EBDCC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Graphic 5" descr="List">
            <a:extLst>
              <a:ext uri="{FF2B5EF4-FFF2-40B4-BE49-F238E27FC236}">
                <a16:creationId xmlns:a16="http://schemas.microsoft.com/office/drawing/2014/main" id="{A8ACF223-6622-4A4E-9838-280DB08C8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762" y="1693922"/>
            <a:ext cx="813758" cy="7850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52227A-79EC-75CC-02E7-1F1D3EE39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61" y="5964415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02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6278-5468-C2B0-1541-133D3C98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finger pointing at a green person&#10;&#10;Description automatically generated">
            <a:extLst>
              <a:ext uri="{FF2B5EF4-FFF2-40B4-BE49-F238E27FC236}">
                <a16:creationId xmlns:a16="http://schemas.microsoft.com/office/drawing/2014/main" id="{DF7ABF0E-3ED5-0D83-635B-5676076E6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9AC61F-7597-193A-E443-B99B3A82F895}"/>
              </a:ext>
            </a:extLst>
          </p:cNvPr>
          <p:cNvSpPr txBox="1"/>
          <p:nvPr/>
        </p:nvSpPr>
        <p:spPr>
          <a:xfrm>
            <a:off x="-54435" y="1643743"/>
            <a:ext cx="12344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Gift Planning Donor Motivations to Give</a:t>
            </a:r>
          </a:p>
        </p:txBody>
      </p:sp>
    </p:spTree>
    <p:extLst>
      <p:ext uri="{BB962C8B-B14F-4D97-AF65-F5344CB8AC3E}">
        <p14:creationId xmlns:p14="http://schemas.microsoft.com/office/powerpoint/2010/main" val="319800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E945AA-260B-8E4D-AA31-6CB8FBA1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00" y="0"/>
            <a:ext cx="10785800" cy="1897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361"/>
                </a:solidFill>
              </a:rPr>
              <a:t>Case Study 5: $100,000 Gift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8C5EDB-EE19-1248-AC74-8EB83749BBC4}"/>
              </a:ext>
            </a:extLst>
          </p:cNvPr>
          <p:cNvSpPr txBox="1">
            <a:spLocks/>
          </p:cNvSpPr>
          <p:nvPr/>
        </p:nvSpPr>
        <p:spPr>
          <a:xfrm>
            <a:off x="1813152" y="1666947"/>
            <a:ext cx="10515600" cy="51882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BD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Donor Fact Pattern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Single female, no children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Early 70s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Leading baby-boomer cohort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Loyal donor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Naming opportunity a high priority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Modest estate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BDCC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Graphic 5" descr="Clipboard">
            <a:extLst>
              <a:ext uri="{FF2B5EF4-FFF2-40B4-BE49-F238E27FC236}">
                <a16:creationId xmlns:a16="http://schemas.microsoft.com/office/drawing/2014/main" id="{D3C644B6-937D-794F-9DEC-59E2314F5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762" y="1670763"/>
            <a:ext cx="828136" cy="8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87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483280-D687-F841-93FE-9F6FCF98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00" y="0"/>
            <a:ext cx="10785800" cy="1897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361"/>
                </a:solidFill>
              </a:rPr>
              <a:t>Case Study 5: $100,000 Gift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CCC293-2FB2-9046-B170-462C4B5F396F}"/>
              </a:ext>
            </a:extLst>
          </p:cNvPr>
          <p:cNvSpPr txBox="1">
            <a:spLocks/>
          </p:cNvSpPr>
          <p:nvPr/>
        </p:nvSpPr>
        <p:spPr>
          <a:xfrm>
            <a:off x="1789655" y="1666947"/>
            <a:ext cx="8108947" cy="51882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BD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Gift Pathway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$5,000 annual gift of cash for five years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$100,000 gift from estate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Named hospital as 25% beneficiary of her estate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“Pre-funded” gift with current gift of cash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Named a heart catheterization waiting room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1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Graphic 5" descr="List">
            <a:extLst>
              <a:ext uri="{FF2B5EF4-FFF2-40B4-BE49-F238E27FC236}">
                <a16:creationId xmlns:a16="http://schemas.microsoft.com/office/drawing/2014/main" id="{B8B4E906-5BA8-4D4D-8202-6D52AAFD1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762" y="1692954"/>
            <a:ext cx="813758" cy="78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52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72B5CAD-237F-7C40-85F2-C18BF782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00" y="0"/>
            <a:ext cx="10785800" cy="1897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361"/>
                </a:solidFill>
              </a:rPr>
              <a:t>Case Study 3: $750,000 Gift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C83328-E0B4-2345-86DD-16CBB77A9098}"/>
              </a:ext>
            </a:extLst>
          </p:cNvPr>
          <p:cNvSpPr txBox="1">
            <a:spLocks/>
          </p:cNvSpPr>
          <p:nvPr/>
        </p:nvSpPr>
        <p:spPr>
          <a:xfrm>
            <a:off x="2035056" y="1973397"/>
            <a:ext cx="9547344" cy="39664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EBDCC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1F4361"/>
                </a:solidFill>
                <a:latin typeface="Calibri" panose="020F0502020204030204" pitchFamily="34" charset="0"/>
              </a:rPr>
              <a:t>Donor Fact Pattern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Married with successful child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Early – mid 60s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Trailing baby-boomer cohort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Loyal donors 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Both spouses retired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Spouse serves on Foundation board</a:t>
            </a:r>
          </a:p>
          <a:p>
            <a:pPr marL="0" indent="0">
              <a:buClr>
                <a:srgbClr val="4EBDCC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Graphic 5" descr="Clipboard">
            <a:extLst>
              <a:ext uri="{FF2B5EF4-FFF2-40B4-BE49-F238E27FC236}">
                <a16:creationId xmlns:a16="http://schemas.microsoft.com/office/drawing/2014/main" id="{DEF3D4F7-9CE6-8241-893C-8A97EB6B9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762" y="1670763"/>
            <a:ext cx="828136" cy="828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EBA2CC-7B2F-0FF6-2E1F-C83EA08A6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1" y="5939807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33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629299A-BD05-9049-A91B-09438D670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00" y="0"/>
            <a:ext cx="10785800" cy="1897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361"/>
                </a:solidFill>
              </a:rPr>
              <a:t>Case Study 3: $750,000 Gift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4E312C-162C-AD49-83D8-B794A98988D8}"/>
              </a:ext>
            </a:extLst>
          </p:cNvPr>
          <p:cNvSpPr txBox="1">
            <a:spLocks/>
          </p:cNvSpPr>
          <p:nvPr/>
        </p:nvSpPr>
        <p:spPr>
          <a:xfrm>
            <a:off x="1943100" y="2272338"/>
            <a:ext cx="8963269" cy="32930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EBDCC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1F4361"/>
                </a:solidFill>
                <a:latin typeface="Calibri" panose="020F0502020204030204" pitchFamily="34" charset="0"/>
              </a:rPr>
              <a:t>Gift Pathway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$150,000 gift of appreciated stock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$600,000 current gift of real estate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Signed gift agreement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Named outreach program for minority children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Reduced size of donors’ estate</a:t>
            </a:r>
          </a:p>
          <a:p>
            <a:pPr marL="0" indent="0">
              <a:buClr>
                <a:srgbClr val="4EBDCC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Graphic 5" descr="List">
            <a:extLst>
              <a:ext uri="{FF2B5EF4-FFF2-40B4-BE49-F238E27FC236}">
                <a16:creationId xmlns:a16="http://schemas.microsoft.com/office/drawing/2014/main" id="{086A04D8-F026-E846-B4E8-5B862635C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762" y="1692954"/>
            <a:ext cx="813758" cy="7850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D42604-9923-7264-6FA1-0386D830D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1" y="5939807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8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E945AA-260B-8E4D-AA31-6CB8FBA1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00" y="0"/>
            <a:ext cx="10785800" cy="1897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361"/>
                </a:solidFill>
              </a:rPr>
              <a:t>Case Study 4: $500,000 Gift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8C5EDB-EE19-1248-AC74-8EB83749BBC4}"/>
              </a:ext>
            </a:extLst>
          </p:cNvPr>
          <p:cNvSpPr txBox="1">
            <a:spLocks/>
          </p:cNvSpPr>
          <p:nvPr/>
        </p:nvSpPr>
        <p:spPr>
          <a:xfrm>
            <a:off x="1813152" y="1666947"/>
            <a:ext cx="10515600" cy="51882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EBDCC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1F4361"/>
                </a:solidFill>
                <a:latin typeface="Calibri" panose="020F0502020204030204" pitchFamily="34" charset="0"/>
              </a:rPr>
              <a:t>Donor Fact Pattern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Married couple with successful children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Late 50s - 60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Leading baby-boomer cohort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Newly retired 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Loyal donors  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One spouse a Foundation board member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u="sng" dirty="0">
                <a:latin typeface="Calibri" panose="020F0502020204030204" pitchFamily="34" charset="0"/>
              </a:rPr>
              <a:t>Very</a:t>
            </a:r>
            <a:r>
              <a:rPr lang="en-US" dirty="0">
                <a:latin typeface="Calibri" panose="020F0502020204030204" pitchFamily="34" charset="0"/>
              </a:rPr>
              <a:t> modest lifestyle</a:t>
            </a:r>
          </a:p>
          <a:p>
            <a:pPr marL="0" indent="0">
              <a:buClr>
                <a:srgbClr val="4EBDCC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Graphic 5" descr="Clipboard">
            <a:extLst>
              <a:ext uri="{FF2B5EF4-FFF2-40B4-BE49-F238E27FC236}">
                <a16:creationId xmlns:a16="http://schemas.microsoft.com/office/drawing/2014/main" id="{D3C644B6-937D-794F-9DEC-59E2314F5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762" y="1670763"/>
            <a:ext cx="828136" cy="828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4DD24E-6FFA-44AF-774F-24FA793E6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1" y="5939807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29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483280-D687-F841-93FE-9F6FCF98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00" y="0"/>
            <a:ext cx="10785800" cy="1897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361"/>
                </a:solidFill>
              </a:rPr>
              <a:t>Case Study 4: $500,000 Gift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CCC293-2FB2-9046-B170-462C4B5F396F}"/>
              </a:ext>
            </a:extLst>
          </p:cNvPr>
          <p:cNvSpPr txBox="1">
            <a:spLocks/>
          </p:cNvSpPr>
          <p:nvPr/>
        </p:nvSpPr>
        <p:spPr>
          <a:xfrm>
            <a:off x="1854970" y="2430266"/>
            <a:ext cx="8108947" cy="29295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EBDCC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1F4361"/>
                </a:solidFill>
                <a:latin typeface="Calibri" panose="020F0502020204030204" pitchFamily="34" charset="0"/>
              </a:rPr>
              <a:t>Gift Pathway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$250,000 gift from DAF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$50,000 gift of appreciated stock per year for give years</a:t>
            </a:r>
          </a:p>
          <a:p>
            <a:pPr>
              <a:buClr>
                <a:srgbClr val="00B174"/>
              </a:buClr>
              <a:buFont typeface="Arial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Timing and impact drove gift decision </a:t>
            </a:r>
            <a:r>
              <a:rPr lang="mr-IN" dirty="0">
                <a:latin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</a:rPr>
              <a:t> accelerated impact through a six-figure gift of cash</a:t>
            </a:r>
          </a:p>
        </p:txBody>
      </p:sp>
      <p:pic>
        <p:nvPicPr>
          <p:cNvPr id="6" name="Graphic 5" descr="List">
            <a:extLst>
              <a:ext uri="{FF2B5EF4-FFF2-40B4-BE49-F238E27FC236}">
                <a16:creationId xmlns:a16="http://schemas.microsoft.com/office/drawing/2014/main" id="{B8B4E906-5BA8-4D4D-8202-6D52AAFD1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762" y="1692954"/>
            <a:ext cx="813758" cy="7850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4B303C-967F-5457-31CE-CD6C9D87F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1" y="5939807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11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E0F0FC1E-3E2B-1640-B278-0710803A90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492193"/>
              </p:ext>
            </p:extLst>
          </p:nvPr>
        </p:nvGraphicFramePr>
        <p:xfrm>
          <a:off x="1399625" y="1385070"/>
          <a:ext cx="9392749" cy="4087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8FB8E7F6-137A-B472-A1A3-F7081A6A4D43}"/>
              </a:ext>
            </a:extLst>
          </p:cNvPr>
          <p:cNvSpPr txBox="1">
            <a:spLocks/>
          </p:cNvSpPr>
          <p:nvPr/>
        </p:nvSpPr>
        <p:spPr>
          <a:xfrm>
            <a:off x="1566530" y="27413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20" normalizeH="0" baseline="0" noProof="0" dirty="0">
                <a:ln>
                  <a:noFill/>
                </a:ln>
                <a:solidFill>
                  <a:srgbClr val="1F2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20" normalizeH="0" baseline="0" noProof="0" dirty="0">
                <a:ln>
                  <a:noFill/>
                </a:ln>
                <a:solidFill>
                  <a:srgbClr val="1F2F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Asset Classes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3FF4D-B043-9D03-4CAC-C4C34FAFA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082" y="5758448"/>
            <a:ext cx="1471839" cy="5592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2B7023-9D15-12C6-FF8D-8500165AE322}"/>
              </a:ext>
            </a:extLst>
          </p:cNvPr>
          <p:cNvGrpSpPr/>
          <p:nvPr/>
        </p:nvGrpSpPr>
        <p:grpSpPr>
          <a:xfrm>
            <a:off x="3143032" y="5665076"/>
            <a:ext cx="6246178" cy="834272"/>
            <a:chOff x="1951974" y="5904966"/>
            <a:chExt cx="6246178" cy="834272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7171EDC-E95C-6675-0A24-4793F4FC1256}"/>
                </a:ext>
              </a:extLst>
            </p:cNvPr>
            <p:cNvSpPr/>
            <p:nvPr/>
          </p:nvSpPr>
          <p:spPr>
            <a:xfrm rot="10800000">
              <a:off x="1951974" y="5904967"/>
              <a:ext cx="6246178" cy="834271"/>
            </a:xfrm>
            <a:prstGeom prst="homePlate">
              <a:avLst/>
            </a:prstGeom>
            <a:solidFill>
              <a:srgbClr val="1F4361">
                <a:alpha val="92157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7" name="Arrow: Pentagon 4">
              <a:extLst>
                <a:ext uri="{FF2B5EF4-FFF2-40B4-BE49-F238E27FC236}">
                  <a16:creationId xmlns:a16="http://schemas.microsoft.com/office/drawing/2014/main" id="{ABF10958-0E46-FF11-32D7-E10FB9161A66}"/>
                </a:ext>
              </a:extLst>
            </p:cNvPr>
            <p:cNvSpPr txBox="1"/>
            <p:nvPr/>
          </p:nvSpPr>
          <p:spPr>
            <a:xfrm>
              <a:off x="2056258" y="5904966"/>
              <a:ext cx="6037610" cy="834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7891" tIns="144780" rIns="270256" bIns="144780" numCol="1" spcCol="1270" anchor="ctr" anchorCtr="0">
              <a:noAutofit/>
            </a:bodyPr>
            <a:lstStyle/>
            <a:p>
              <a:pPr marL="0" lvl="0" indent="0" algn="ctr" defTabSz="1689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800" kern="1200" dirty="0">
                  <a:solidFill>
                    <a:schemeClr val="bg1"/>
                  </a:solidFill>
                </a:rPr>
                <a:t>Cash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1B7DDA0D-A9F2-19A9-C33C-107004ED108B}"/>
              </a:ext>
            </a:extLst>
          </p:cNvPr>
          <p:cNvSpPr/>
          <p:nvPr/>
        </p:nvSpPr>
        <p:spPr>
          <a:xfrm>
            <a:off x="2725896" y="5665077"/>
            <a:ext cx="834271" cy="834271"/>
          </a:xfrm>
          <a:prstGeom prst="ellipse">
            <a:avLst/>
          </a:prstGeom>
          <a:blipFill>
            <a:blip r:embed="rId9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000" r="-1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001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A65FFA-2EBA-C241-6B2C-BA17BB7F7281}"/>
              </a:ext>
            </a:extLst>
          </p:cNvPr>
          <p:cNvSpPr txBox="1">
            <a:spLocks/>
          </p:cNvSpPr>
          <p:nvPr/>
        </p:nvSpPr>
        <p:spPr>
          <a:xfrm>
            <a:off x="1524000" y="208256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 </a:t>
            </a:r>
          </a:p>
          <a:p>
            <a:pPr marL="0" marR="0" lvl="0" indent="0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Donor Motivations </a:t>
            </a:r>
            <a:endParaRPr kumimoji="0" lang="en-US" sz="4000" b="1" u="none" strike="noStrike" kern="1200" cap="none" spc="20" normalizeH="0" baseline="0" noProof="0" dirty="0">
              <a:ln>
                <a:noFill/>
              </a:ln>
              <a:solidFill>
                <a:srgbClr val="1F2F5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7D9D5A-61C0-DB7B-C9AE-462E5B861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90056" y="1317171"/>
            <a:ext cx="9222546" cy="545470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600"/>
              </a:spcAft>
              <a:buClr>
                <a:srgbClr val="C00000"/>
              </a:buClr>
              <a:buSzPct val="85000"/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</a:rPr>
              <a:t>Are you doing this?  </a:t>
            </a:r>
          </a:p>
          <a:p>
            <a:pPr marL="0" indent="0">
              <a:lnSpc>
                <a:spcPct val="120000"/>
              </a:lnSpc>
              <a:spcBef>
                <a:spcPts val="1000"/>
              </a:spcBef>
              <a:buClr>
                <a:srgbClr val="00B174"/>
              </a:buClr>
              <a:buSzPct val="85000"/>
              <a:buNone/>
            </a:pPr>
            <a:endParaRPr lang="en-US" altLang="en-US" sz="2800" dirty="0">
              <a:latin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00"/>
              </a:spcBef>
              <a:buClr>
                <a:srgbClr val="00B174"/>
              </a:buClr>
              <a:buSzPct val="85000"/>
              <a:buNone/>
            </a:pPr>
            <a:endParaRPr lang="en-US" altLang="en-US" sz="2800" dirty="0">
              <a:latin typeface="Calibri" panose="020F0502020204030204" pitchFamily="34" charset="0"/>
            </a:endParaRPr>
          </a:p>
          <a:p>
            <a:pPr marL="514350" indent="-514350">
              <a:lnSpc>
                <a:spcPct val="12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 startAt="2"/>
            </a:pPr>
            <a:r>
              <a:rPr lang="en-US" altLang="en-US" sz="2800" dirty="0">
                <a:latin typeface="Calibri" panose="020F0502020204030204" pitchFamily="34" charset="0"/>
              </a:rPr>
              <a:t>Or this?  </a:t>
            </a:r>
          </a:p>
          <a:p>
            <a:pPr marL="0" indent="0">
              <a:spcBef>
                <a:spcPts val="1000"/>
              </a:spcBef>
              <a:buClr>
                <a:srgbClr val="BD8B30"/>
              </a:buClr>
              <a:buSzPct val="85000"/>
              <a:buNone/>
            </a:pPr>
            <a:br>
              <a:rPr lang="en-US" alt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1000"/>
              </a:spcBef>
              <a:spcAft>
                <a:spcPts val="0"/>
              </a:spcAft>
              <a:buClr>
                <a:srgbClr val="BD8B30"/>
              </a:buClr>
              <a:buSzPct val="85000"/>
              <a:buNone/>
            </a:pP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Clr>
                <a:srgbClr val="C00000"/>
              </a:buClr>
              <a:buNone/>
            </a:pPr>
            <a:endParaRPr lang="en-US" altLang="en-US" sz="2800" dirty="0"/>
          </a:p>
          <a:p>
            <a:pPr marL="0" indent="0">
              <a:spcAft>
                <a:spcPts val="600"/>
              </a:spcAft>
              <a:buClr>
                <a:srgbClr val="C00000"/>
              </a:buClr>
              <a:buNone/>
            </a:pPr>
            <a:endParaRPr lang="en-US" altLang="en-US" sz="2800" dirty="0"/>
          </a:p>
          <a:p>
            <a:pPr marL="0" indent="0">
              <a:lnSpc>
                <a:spcPct val="120000"/>
              </a:lnSpc>
              <a:spcAft>
                <a:spcPts val="600"/>
              </a:spcAft>
              <a:buClr>
                <a:srgbClr val="C00000"/>
              </a:buClr>
              <a:buNone/>
            </a:pPr>
            <a:r>
              <a:rPr lang="en-US" altLang="en-US" sz="2800" dirty="0"/>
              <a:t>Are you getting donors to pull back the curtain of their life or are they concealing details of their life that are relevant to their fact pattern for a gift. </a:t>
            </a:r>
          </a:p>
        </p:txBody>
      </p:sp>
      <p:pic>
        <p:nvPicPr>
          <p:cNvPr id="8" name="Picture 7" descr="Person giving presentation">
            <a:extLst>
              <a:ext uri="{FF2B5EF4-FFF2-40B4-BE49-F238E27FC236}">
                <a16:creationId xmlns:a16="http://schemas.microsoft.com/office/drawing/2014/main" id="{6C22A17C-FF9F-BD5A-DB74-297CDF721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002" y="1428800"/>
            <a:ext cx="2716170" cy="1811605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0BB604A-3C78-F0A7-1F1D-789A5B18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002" y="3352034"/>
            <a:ext cx="2716170" cy="18107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08DCC-2E75-8926-2AC5-6EBE99E2F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1" y="5939807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7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76752F-1468-05E3-48E2-E0A93F4E7BA9}"/>
              </a:ext>
            </a:extLst>
          </p:cNvPr>
          <p:cNvCxnSpPr>
            <a:cxnSpLocks/>
          </p:cNvCxnSpPr>
          <p:nvPr/>
        </p:nvCxnSpPr>
        <p:spPr>
          <a:xfrm>
            <a:off x="11727864" y="0"/>
            <a:ext cx="0" cy="2804160"/>
          </a:xfrm>
          <a:prstGeom prst="line">
            <a:avLst/>
          </a:prstGeom>
          <a:noFill/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421D1C6-1374-DE32-65F7-BE8971863350}"/>
              </a:ext>
            </a:extLst>
          </p:cNvPr>
          <p:cNvSpPr/>
          <p:nvPr/>
        </p:nvSpPr>
        <p:spPr>
          <a:xfrm>
            <a:off x="11547400" y="2202511"/>
            <a:ext cx="362607" cy="35838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92786D-4B81-43BA-717C-989DE8AEB205}"/>
              </a:ext>
            </a:extLst>
          </p:cNvPr>
          <p:cNvSpPr/>
          <p:nvPr/>
        </p:nvSpPr>
        <p:spPr>
          <a:xfrm>
            <a:off x="11547400" y="669521"/>
            <a:ext cx="362607" cy="35838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5899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AF7E6-C6E5-E0DA-2BD5-6373A014D6AE}"/>
              </a:ext>
            </a:extLst>
          </p:cNvPr>
          <p:cNvSpPr txBox="1"/>
          <p:nvPr/>
        </p:nvSpPr>
        <p:spPr>
          <a:xfrm>
            <a:off x="10080166" y="6477002"/>
            <a:ext cx="17620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78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@ 2024 Heaton Smith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15096-EFFC-9C9E-0404-B29137DC9D8D}"/>
              </a:ext>
            </a:extLst>
          </p:cNvPr>
          <p:cNvSpPr txBox="1"/>
          <p:nvPr/>
        </p:nvSpPr>
        <p:spPr>
          <a:xfrm>
            <a:off x="1027741" y="698768"/>
            <a:ext cx="9999597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will decide what is important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990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before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decide what to do,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then your children will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your family will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society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benefit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	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Charlie Collier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						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Harvard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	</a:t>
            </a:r>
          </a:p>
        </p:txBody>
      </p:sp>
      <p:pic>
        <p:nvPicPr>
          <p:cNvPr id="10" name="Picture 9" descr="A person and person sitting at a table looking at a book&#10;&#10;Description automatically generated">
            <a:extLst>
              <a:ext uri="{FF2B5EF4-FFF2-40B4-BE49-F238E27FC236}">
                <a16:creationId xmlns:a16="http://schemas.microsoft.com/office/drawing/2014/main" id="{0B44284F-8A62-CDD2-B35C-A68DDAA87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068" y="2691227"/>
            <a:ext cx="5086748" cy="3391165"/>
          </a:xfrm>
          <a:prstGeom prst="rect">
            <a:avLst/>
          </a:prstGeom>
          <a:ln w="19050">
            <a:solidFill>
              <a:srgbClr val="1F436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B8FE0C-9AD3-5EE6-1168-8DB3EED12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1" y="5939807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00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A54257-F085-FE08-7D11-F32A8C956F1D}"/>
              </a:ext>
            </a:extLst>
          </p:cNvPr>
          <p:cNvSpPr txBox="1">
            <a:spLocks/>
          </p:cNvSpPr>
          <p:nvPr/>
        </p:nvSpPr>
        <p:spPr>
          <a:xfrm>
            <a:off x="4858868" y="1109965"/>
            <a:ext cx="255494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F2F5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B17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&amp;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F2F5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3C42E48-879C-C876-9F70-691442259DF8}"/>
              </a:ext>
            </a:extLst>
          </p:cNvPr>
          <p:cNvSpPr txBox="1">
            <a:spLocks/>
          </p:cNvSpPr>
          <p:nvPr/>
        </p:nvSpPr>
        <p:spPr>
          <a:xfrm>
            <a:off x="1499673" y="337901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dave@heatonsmithgroup.com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FE3E5">
                  <a:lumMod val="2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www.heatonsmithgroup.com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FE3E5">
                  <a:lumMod val="2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E3E5">
                    <a:lumMod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https://www.linkedin.com/company/heaton-smith-group</a:t>
            </a:r>
          </a:p>
        </p:txBody>
      </p:sp>
    </p:spTree>
    <p:extLst>
      <p:ext uri="{BB962C8B-B14F-4D97-AF65-F5344CB8AC3E}">
        <p14:creationId xmlns:p14="http://schemas.microsoft.com/office/powerpoint/2010/main" val="354739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68A47-1154-1B74-F8FD-91A8083CEA3A}"/>
              </a:ext>
            </a:extLst>
          </p:cNvPr>
          <p:cNvSpPr txBox="1">
            <a:spLocks/>
          </p:cNvSpPr>
          <p:nvPr/>
        </p:nvSpPr>
        <p:spPr>
          <a:xfrm>
            <a:off x="-108857" y="219142"/>
            <a:ext cx="11745685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1F4361"/>
              </a:solidFill>
              <a:latin typeface="Calibri" panose="020F0502020204030204" pitchFamily="34" charset="0"/>
            </a:endParaRPr>
          </a:p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2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Donor Motivations to Give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D5308-281E-E3CB-752F-0B7D5B053FF9}"/>
              </a:ext>
            </a:extLst>
          </p:cNvPr>
          <p:cNvSpPr txBox="1"/>
          <p:nvPr/>
        </p:nvSpPr>
        <p:spPr>
          <a:xfrm>
            <a:off x="4120030" y="1905767"/>
            <a:ext cx="733495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00B17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Giving USA Foundation: Leaving a Legacy report published in November 2019.</a:t>
            </a:r>
          </a:p>
          <a:p>
            <a:pPr marL="457200" indent="-457200">
              <a:spcAft>
                <a:spcPts val="600"/>
              </a:spcAft>
              <a:buClr>
                <a:srgbClr val="00B17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First research study with living planned giving donors in the US since the early 2000s.  </a:t>
            </a:r>
          </a:p>
          <a:p>
            <a:pPr marL="457200" indent="-457200">
              <a:spcAft>
                <a:spcPts val="600"/>
              </a:spcAft>
              <a:buClr>
                <a:srgbClr val="00B174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Nearly 1000 donors participated across all subsectors except religion.  </a:t>
            </a:r>
          </a:p>
        </p:txBody>
      </p:sp>
      <p:pic>
        <p:nvPicPr>
          <p:cNvPr id="5" name="Picture 4" descr="A picture containing food, table, sitting, display&#10;&#10;Description automatically generated">
            <a:extLst>
              <a:ext uri="{FF2B5EF4-FFF2-40B4-BE49-F238E27FC236}">
                <a16:creationId xmlns:a16="http://schemas.microsoft.com/office/drawing/2014/main" id="{E9E6F105-DE30-EFD6-A906-FE8AC0C6BD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983" y="1449446"/>
            <a:ext cx="4045047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9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955582" y="5255430"/>
            <a:ext cx="10499125" cy="1627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Clr>
                <a:srgbClr val="C00000"/>
              </a:buClr>
              <a:buSzPct val="85000"/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1000"/>
              </a:spcBef>
              <a:buClr>
                <a:srgbClr val="00B174"/>
              </a:buClr>
              <a:buSzPct val="85000"/>
              <a:buNone/>
            </a:pPr>
            <a:r>
              <a:rPr lang="en-US" altLang="en-US" sz="1500" dirty="0">
                <a:latin typeface="Calibri" panose="020F0502020204030204" pitchFamily="34" charset="0"/>
              </a:rPr>
              <a:t>*All gift types represented in the report are not included since split interest gifts are not available to donors in Australia. </a:t>
            </a:r>
            <a:br>
              <a:rPr lang="en-US" alt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1000"/>
              </a:spcBef>
              <a:spcAft>
                <a:spcPts val="0"/>
              </a:spcAft>
              <a:buClr>
                <a:srgbClr val="BD8B30"/>
              </a:buClr>
              <a:buSzPct val="85000"/>
              <a:buNone/>
            </a:pP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Clr>
                <a:srgbClr val="C00000"/>
              </a:buClr>
              <a:buNone/>
            </a:pPr>
            <a:endParaRPr lang="en-US" alt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68A47-1154-1B74-F8FD-91A8083CEA3A}"/>
              </a:ext>
            </a:extLst>
          </p:cNvPr>
          <p:cNvSpPr txBox="1">
            <a:spLocks/>
          </p:cNvSpPr>
          <p:nvPr/>
        </p:nvSpPr>
        <p:spPr>
          <a:xfrm>
            <a:off x="1524000" y="208256"/>
            <a:ext cx="9584724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2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20" normalizeH="0" baseline="0" noProof="0" dirty="0">
                <a:ln>
                  <a:noFill/>
                </a:ln>
                <a:solidFill>
                  <a:srgbClr val="1F43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Importance of Report: Level of Generosity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4E836C-5109-1131-FC37-5484553324FF}"/>
              </a:ext>
            </a:extLst>
          </p:cNvPr>
          <p:cNvGraphicFramePr>
            <a:graphicFrameLocks noGrp="1"/>
          </p:cNvGraphicFramePr>
          <p:nvPr/>
        </p:nvGraphicFramePr>
        <p:xfrm>
          <a:off x="1091531" y="1927652"/>
          <a:ext cx="9905987" cy="3396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0593">
                  <a:extLst>
                    <a:ext uri="{9D8B030D-6E8A-4147-A177-3AD203B41FA5}">
                      <a16:colId xmlns:a16="http://schemas.microsoft.com/office/drawing/2014/main" val="2125509050"/>
                    </a:ext>
                  </a:extLst>
                </a:gridCol>
                <a:gridCol w="1604820">
                  <a:extLst>
                    <a:ext uri="{9D8B030D-6E8A-4147-A177-3AD203B41FA5}">
                      <a16:colId xmlns:a16="http://schemas.microsoft.com/office/drawing/2014/main" val="2915739447"/>
                    </a:ext>
                  </a:extLst>
                </a:gridCol>
                <a:gridCol w="1946541">
                  <a:extLst>
                    <a:ext uri="{9D8B030D-6E8A-4147-A177-3AD203B41FA5}">
                      <a16:colId xmlns:a16="http://schemas.microsoft.com/office/drawing/2014/main" val="3714246095"/>
                    </a:ext>
                  </a:extLst>
                </a:gridCol>
                <a:gridCol w="1606379">
                  <a:extLst>
                    <a:ext uri="{9D8B030D-6E8A-4147-A177-3AD203B41FA5}">
                      <a16:colId xmlns:a16="http://schemas.microsoft.com/office/drawing/2014/main" val="1333699695"/>
                    </a:ext>
                  </a:extLst>
                </a:gridCol>
                <a:gridCol w="1927654">
                  <a:extLst>
                    <a:ext uri="{9D8B030D-6E8A-4147-A177-3AD203B41FA5}">
                      <a16:colId xmlns:a16="http://schemas.microsoft.com/office/drawing/2014/main" val="2542423033"/>
                    </a:ext>
                  </a:extLst>
                </a:gridCol>
              </a:tblGrid>
              <a:tr h="8914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Gift Type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 value of gift, USD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Mean, USD,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excluding top 3%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 value of gift, USD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Median, USD, excluding top 3%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565049"/>
                  </a:ext>
                </a:extLst>
              </a:tr>
              <a:tr h="7952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Bequest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$811,535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$511,874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$225,000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$200,000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73903"/>
                  </a:ext>
                </a:extLst>
              </a:tr>
              <a:tr h="8914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Retirement plan beneficiary designation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$803,985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$635,774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$375,000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$300,000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853249"/>
                  </a:ext>
                </a:extLst>
              </a:tr>
              <a:tr h="7952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Insurance policy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$354,000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$299,028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$100,000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$100,000</a:t>
                      </a:r>
                    </a:p>
                  </a:txBody>
                  <a:tcPr marL="68580" marR="68580" marT="0" marB="0">
                    <a:solidFill>
                      <a:srgbClr val="1F4361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75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12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1108212" y="1669307"/>
            <a:ext cx="9975576" cy="447260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Clr>
                <a:srgbClr val="C00000"/>
              </a:buClr>
              <a:buSzPct val="85000"/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514350" indent="-514350">
              <a:lnSpc>
                <a:spcPct val="12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3200" dirty="0">
                <a:latin typeface="Calibri" panose="020F0502020204030204" pitchFamily="34" charset="0"/>
              </a:rPr>
              <a:t>Importance of an organization’s cause</a:t>
            </a:r>
          </a:p>
          <a:p>
            <a:pPr marL="514350" indent="-514350">
              <a:lnSpc>
                <a:spcPct val="12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3200" dirty="0">
                <a:latin typeface="Calibri" panose="020F0502020204030204" pitchFamily="34" charset="0"/>
              </a:rPr>
              <a:t>Belief in an organization’s impact on those served</a:t>
            </a:r>
          </a:p>
          <a:p>
            <a:pPr marL="514350" indent="-514350">
              <a:lnSpc>
                <a:spcPct val="12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3200" dirty="0">
                <a:latin typeface="Calibri" panose="020F0502020204030204" pitchFamily="34" charset="0"/>
              </a:rPr>
              <a:t>Ability to leave a larger gift at death versus during life</a:t>
            </a:r>
          </a:p>
          <a:p>
            <a:pPr marL="0" indent="0">
              <a:lnSpc>
                <a:spcPct val="120000"/>
              </a:lnSpc>
              <a:spcBef>
                <a:spcPts val="1000"/>
              </a:spcBef>
              <a:buClr>
                <a:srgbClr val="00B174"/>
              </a:buClr>
              <a:buSzPct val="85000"/>
              <a:buNone/>
            </a:pPr>
            <a:endParaRPr lang="en-US" altLang="en-US" sz="3200" dirty="0">
              <a:latin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Clr>
                <a:srgbClr val="00B174"/>
              </a:buClr>
              <a:buSzPct val="85000"/>
              <a:buNone/>
            </a:pPr>
            <a:r>
              <a:rPr lang="en-US" altLang="en-US" sz="3000" dirty="0">
                <a:latin typeface="Calibri" panose="020F0502020204030204" pitchFamily="34" charset="0"/>
              </a:rPr>
              <a:t>What reason ranked last? 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Clr>
                <a:srgbClr val="00B174"/>
              </a:buClr>
              <a:buSzPct val="85000"/>
              <a:buNone/>
            </a:pPr>
            <a:r>
              <a:rPr lang="en-US" altLang="en-US" sz="3000" dirty="0">
                <a:latin typeface="Calibri" panose="020F0502020204030204" pitchFamily="34" charset="0"/>
              </a:rPr>
              <a:t>Encouragement of legal or financial advisor</a:t>
            </a:r>
            <a:r>
              <a:rPr lang="en-US" altLang="en-US" sz="2800" dirty="0">
                <a:latin typeface="Calibri" panose="020F0502020204030204" pitchFamily="34" charset="0"/>
              </a:rPr>
              <a:t>.</a:t>
            </a:r>
          </a:p>
          <a:p>
            <a:pPr marL="0" indent="0">
              <a:spcBef>
                <a:spcPts val="1000"/>
              </a:spcBef>
              <a:buClr>
                <a:srgbClr val="BD8B30"/>
              </a:buClr>
              <a:buSzPct val="85000"/>
              <a:buNone/>
            </a:pPr>
            <a:br>
              <a:rPr lang="en-US" alt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1000"/>
              </a:spcBef>
              <a:spcAft>
                <a:spcPts val="0"/>
              </a:spcAft>
              <a:buClr>
                <a:srgbClr val="BD8B30"/>
              </a:buClr>
              <a:buSzPct val="85000"/>
              <a:buNone/>
            </a:pP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Clr>
                <a:srgbClr val="C00000"/>
              </a:buClr>
              <a:buNone/>
            </a:pPr>
            <a:endParaRPr lang="en-US" alt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68A47-1154-1B74-F8FD-91A8083CEA3A}"/>
              </a:ext>
            </a:extLst>
          </p:cNvPr>
          <p:cNvSpPr txBox="1">
            <a:spLocks/>
          </p:cNvSpPr>
          <p:nvPr/>
        </p:nvSpPr>
        <p:spPr>
          <a:xfrm>
            <a:off x="1524000" y="208256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 </a:t>
            </a:r>
          </a:p>
          <a:p>
            <a:pPr marL="0" marR="0" lvl="0" indent="0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Donor Motivations </a:t>
            </a:r>
            <a:endParaRPr kumimoji="0" lang="en-US" sz="4000" b="1" u="none" strike="noStrike" kern="1200" cap="none" spc="20" normalizeH="0" baseline="0" noProof="0" dirty="0">
              <a:ln>
                <a:noFill/>
              </a:ln>
              <a:solidFill>
                <a:srgbClr val="1F2F5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0E75E-C072-3887-F034-9F7F9597A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1" y="5939807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68A47-1154-1B74-F8FD-91A8083CEA3A}"/>
              </a:ext>
            </a:extLst>
          </p:cNvPr>
          <p:cNvSpPr txBox="1">
            <a:spLocks/>
          </p:cNvSpPr>
          <p:nvPr/>
        </p:nvSpPr>
        <p:spPr>
          <a:xfrm>
            <a:off x="1524000" y="208256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361"/>
                </a:solidFill>
                <a:latin typeface="Calibri" panose="020F0502020204030204" pitchFamily="34" charset="0"/>
              </a:rPr>
              <a:t> </a:t>
            </a:r>
          </a:p>
          <a:p>
            <a:pPr marL="0" marR="0" lvl="0" indent="0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361"/>
                </a:solidFill>
                <a:latin typeface="Calibri" panose="020F0502020204030204" pitchFamily="34" charset="0"/>
              </a:rPr>
              <a:t>The Philanthropic Learning Curve </a:t>
            </a:r>
            <a:endParaRPr kumimoji="0" lang="en-US" sz="4000" b="1" u="none" strike="noStrike" kern="1200" cap="none" spc="20" normalizeH="0" baseline="0" noProof="0" dirty="0">
              <a:ln>
                <a:noFill/>
              </a:ln>
              <a:solidFill>
                <a:srgbClr val="1F436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C88877E0-1024-9FE3-2508-6B2033AE8E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450706"/>
              </p:ext>
            </p:extLst>
          </p:nvPr>
        </p:nvGraphicFramePr>
        <p:xfrm>
          <a:off x="838200" y="127169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F65D299-1562-32B9-74C4-DBDEB0A46E22}"/>
              </a:ext>
            </a:extLst>
          </p:cNvPr>
          <p:cNvSpPr txBox="1"/>
          <p:nvPr/>
        </p:nvSpPr>
        <p:spPr>
          <a:xfrm>
            <a:off x="8341104" y="4910385"/>
            <a:ext cx="3021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242"/>
                </a:solidFill>
              </a:rPr>
              <a:t>H. Peter </a:t>
            </a:r>
            <a:r>
              <a:rPr lang="en-US" sz="1600" dirty="0" err="1">
                <a:solidFill>
                  <a:srgbClr val="424242"/>
                </a:solidFill>
              </a:rPr>
              <a:t>Karoff</a:t>
            </a:r>
            <a:endParaRPr lang="en-US" sz="1600" dirty="0">
              <a:solidFill>
                <a:srgbClr val="424242"/>
              </a:solidFill>
            </a:endParaRPr>
          </a:p>
          <a:p>
            <a:r>
              <a:rPr lang="en-US" sz="1600" dirty="0">
                <a:solidFill>
                  <a:srgbClr val="424242"/>
                </a:solidFill>
              </a:rPr>
              <a:t>Founder</a:t>
            </a:r>
          </a:p>
          <a:p>
            <a:r>
              <a:rPr lang="en-US" sz="1600" dirty="0">
                <a:solidFill>
                  <a:srgbClr val="424242"/>
                </a:solidFill>
              </a:rPr>
              <a:t>The Philanthropic Initiative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05AA5-CEAA-55A9-ABE3-B424F3F3FF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61" y="5939807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9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6278-5468-C2B0-1541-133D3C98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finger pointing at a green person&#10;&#10;Description automatically generated">
            <a:extLst>
              <a:ext uri="{FF2B5EF4-FFF2-40B4-BE49-F238E27FC236}">
                <a16:creationId xmlns:a16="http://schemas.microsoft.com/office/drawing/2014/main" id="{DF7ABF0E-3ED5-0D83-635B-5676076E6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9AC61F-7597-193A-E443-B99B3A82F895}"/>
              </a:ext>
            </a:extLst>
          </p:cNvPr>
          <p:cNvSpPr txBox="1"/>
          <p:nvPr/>
        </p:nvSpPr>
        <p:spPr>
          <a:xfrm>
            <a:off x="-54435" y="1643743"/>
            <a:ext cx="12344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Enablers for Gift Planning</a:t>
            </a:r>
          </a:p>
        </p:txBody>
      </p:sp>
    </p:spTree>
    <p:extLst>
      <p:ext uri="{BB962C8B-B14F-4D97-AF65-F5344CB8AC3E}">
        <p14:creationId xmlns:p14="http://schemas.microsoft.com/office/powerpoint/2010/main" val="2217364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F295F5-A2AD-26BD-0EB5-6C3202020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11" y="6100738"/>
            <a:ext cx="1471839" cy="5592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1523999" y="918193"/>
            <a:ext cx="9596847" cy="44726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C00000"/>
              </a:buClr>
              <a:buSzPct val="85000"/>
              <a:buNone/>
            </a:pPr>
            <a:endParaRPr lang="en-US" sz="28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</a:rPr>
              <a:t>Organization demonstrated efficacy and trust.</a:t>
            </a: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</a:rPr>
              <a:t>Organization had established relationship with gift planning donors over time.</a:t>
            </a: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</a:rPr>
              <a:t>Donors had a strong relationship with one or more individuals at the nonprofit(s).</a:t>
            </a: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</a:rPr>
              <a:t>Organization offered meaningful volunteer opportunities.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</a:pPr>
            <a:r>
              <a:rPr lang="en-US" altLang="en-US" sz="2800" dirty="0">
                <a:solidFill>
                  <a:srgbClr val="1F4361"/>
                </a:solidFill>
                <a:latin typeface="Calibri" panose="020F0502020204030204" pitchFamily="34" charset="0"/>
              </a:rPr>
              <a:t>30 percent </a:t>
            </a:r>
            <a:r>
              <a:rPr lang="en-US" altLang="en-US" sz="2800" dirty="0">
                <a:latin typeface="Calibri" panose="020F0502020204030204" pitchFamily="34" charset="0"/>
              </a:rPr>
              <a:t>of respondents had volunteered for organizations named as a charitable beneficiary. </a:t>
            </a: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</a:rPr>
              <a:t>Donors had served on board and/or committee(s).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Clr>
                <a:srgbClr val="BD8B30"/>
              </a:buClr>
              <a:buSzPct val="85000"/>
              <a:buNone/>
            </a:pPr>
            <a:br>
              <a:rPr lang="en-US" alt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D8B30"/>
              </a:buClr>
              <a:buSzPct val="85000"/>
              <a:buNone/>
            </a:pPr>
            <a:endParaRPr lang="en-US" alt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C00000"/>
              </a:buClr>
              <a:buNone/>
            </a:pPr>
            <a:endParaRPr lang="en-US" altLang="en-US" sz="2800" dirty="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68A47-1154-1B74-F8FD-91A8083CEA3A}"/>
              </a:ext>
            </a:extLst>
          </p:cNvPr>
          <p:cNvSpPr txBox="1">
            <a:spLocks/>
          </p:cNvSpPr>
          <p:nvPr/>
        </p:nvSpPr>
        <p:spPr>
          <a:xfrm>
            <a:off x="1524000" y="208256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 </a:t>
            </a:r>
          </a:p>
          <a:p>
            <a:pPr marL="0" marR="0" lvl="0" indent="0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Enablers for Gift Planning </a:t>
            </a:r>
            <a:endParaRPr kumimoji="0" lang="en-US" sz="4000" b="1" u="none" strike="noStrike" kern="1200" cap="none" spc="20" normalizeH="0" baseline="0" noProof="0" dirty="0">
              <a:ln>
                <a:noFill/>
              </a:ln>
              <a:solidFill>
                <a:srgbClr val="1F2F5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6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1328056" y="1192696"/>
            <a:ext cx="9535887" cy="44726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C00000"/>
              </a:buClr>
              <a:buSzPct val="85000"/>
              <a:buNone/>
            </a:pPr>
            <a:endParaRPr lang="en-US" sz="26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None/>
            </a:pPr>
            <a:r>
              <a:rPr lang="en-US" altLang="en-US" sz="3200" b="1" dirty="0">
                <a:solidFill>
                  <a:srgbClr val="1F4361"/>
                </a:solidFill>
                <a:latin typeface="Calibri" panose="020F0502020204030204" pitchFamily="34" charset="0"/>
              </a:rPr>
              <a:t>Demographics</a:t>
            </a: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3200" dirty="0">
                <a:latin typeface="Calibri" panose="020F0502020204030204" pitchFamily="34" charset="0"/>
              </a:rPr>
              <a:t>42.5 percent of respondents in their 50s/60s</a:t>
            </a: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3200" dirty="0">
                <a:latin typeface="Calibri" panose="020F0502020204030204" pitchFamily="34" charset="0"/>
              </a:rPr>
              <a:t>52.9 percent of respondents in their 70s/80s</a:t>
            </a: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3200" dirty="0">
                <a:latin typeface="Calibri" panose="020F0502020204030204" pitchFamily="34" charset="0"/>
              </a:rPr>
              <a:t>Educated: 90.4 percent of respondents achieved a bachelor’s, master’s, or doctorate degree</a:t>
            </a:r>
          </a:p>
          <a:p>
            <a:pPr marL="514350" indent="-514350">
              <a:lnSpc>
                <a:spcPct val="100000"/>
              </a:lnSpc>
              <a:spcBef>
                <a:spcPts val="1000"/>
              </a:spcBef>
              <a:buClr>
                <a:srgbClr val="00B174"/>
              </a:buClr>
              <a:buSzPct val="85000"/>
              <a:buFont typeface="+mj-lt"/>
              <a:buAutoNum type="arabicPeriod"/>
            </a:pPr>
            <a:r>
              <a:rPr lang="en-US" altLang="en-US" sz="3200" dirty="0">
                <a:latin typeface="Calibri" panose="020F0502020204030204" pitchFamily="34" charset="0"/>
              </a:rPr>
              <a:t>70 percent of respondents were married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Clr>
                <a:srgbClr val="BD8B30"/>
              </a:buClr>
              <a:buSzPct val="85000"/>
              <a:buNone/>
            </a:pPr>
            <a:br>
              <a:rPr lang="en-US" altLang="en-US" sz="2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endParaRPr lang="en-US" altLang="en-US" sz="26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D8B30"/>
              </a:buClr>
              <a:buSzPct val="85000"/>
              <a:buNone/>
            </a:pPr>
            <a:endParaRPr lang="en-US" altLang="en-US" sz="26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C00000"/>
              </a:buClr>
              <a:buNone/>
            </a:pPr>
            <a:endParaRPr lang="en-US" altLang="en-US" sz="2600" dirty="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68A47-1154-1B74-F8FD-91A8083CEA3A}"/>
              </a:ext>
            </a:extLst>
          </p:cNvPr>
          <p:cNvSpPr txBox="1">
            <a:spLocks/>
          </p:cNvSpPr>
          <p:nvPr/>
        </p:nvSpPr>
        <p:spPr>
          <a:xfrm>
            <a:off x="1524000" y="208256"/>
            <a:ext cx="9144000" cy="7460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400" b="0" i="0" kern="1200" cap="none" spc="20" baseline="0">
                <a:solidFill>
                  <a:schemeClr val="accent4"/>
                </a:solidFill>
                <a:latin typeface="+mj-lt"/>
                <a:ea typeface="+mn-ea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8pPr>
            <a:lvl9pPr marL="1828753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BAC35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 </a:t>
            </a:r>
          </a:p>
          <a:p>
            <a:pPr marL="0" marR="0" lvl="0" indent="0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2F5F"/>
                </a:solidFill>
                <a:latin typeface="Calibri" panose="020F0502020204030204" pitchFamily="34" charset="0"/>
              </a:rPr>
              <a:t>Enablers for Gift Planning </a:t>
            </a:r>
            <a:endParaRPr kumimoji="0" lang="en-US" sz="4000" b="1" u="none" strike="noStrike" kern="1200" cap="none" spc="20" normalizeH="0" baseline="0" noProof="0" dirty="0">
              <a:ln>
                <a:noFill/>
              </a:ln>
              <a:solidFill>
                <a:srgbClr val="1F2F5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26AE6-348D-135B-F667-126FEB47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1" y="5939807"/>
            <a:ext cx="1471839" cy="5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231a8e-a6c7-4000-8b32-bcf2d9073a76">
      <Terms xmlns="http://schemas.microsoft.com/office/infopath/2007/PartnerControls"/>
    </lcf76f155ced4ddcb4097134ff3c332f>
    <TaxCatchAll xmlns="8702683b-2f29-4b9e-9823-3aae14fa044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608FBB04A8AD4A98634938D5B5A3C3" ma:contentTypeVersion="18" ma:contentTypeDescription="Create a new document." ma:contentTypeScope="" ma:versionID="6bc919a0bc47f583ba76b527dd3cb426">
  <xsd:schema xmlns:xsd="http://www.w3.org/2001/XMLSchema" xmlns:xs="http://www.w3.org/2001/XMLSchema" xmlns:p="http://schemas.microsoft.com/office/2006/metadata/properties" xmlns:ns2="e8231a8e-a6c7-4000-8b32-bcf2d9073a76" xmlns:ns3="8702683b-2f29-4b9e-9823-3aae14fa044d" targetNamespace="http://schemas.microsoft.com/office/2006/metadata/properties" ma:root="true" ma:fieldsID="b34abc3def39d66feefc572afd93bcca" ns2:_="" ns3:_="">
    <xsd:import namespace="e8231a8e-a6c7-4000-8b32-bcf2d9073a76"/>
    <xsd:import namespace="8702683b-2f29-4b9e-9823-3aae14fa04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231a8e-a6c7-4000-8b32-bcf2d9073a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363f195-9f50-4f8a-b054-4910e534a0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2683b-2f29-4b9e-9823-3aae14fa044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edcfbdb-f875-489f-90db-7993ff057829}" ma:internalName="TaxCatchAll" ma:showField="CatchAllData" ma:web="8702683b-2f29-4b9e-9823-3aae14fa04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EC7BEA-A983-409C-B267-AA89F7B91115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8702683b-2f29-4b9e-9823-3aae14fa044d"/>
    <ds:schemaRef ds:uri="e8231a8e-a6c7-4000-8b32-bcf2d9073a7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2ADC3CA-5723-44C1-9681-C331DC7593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231a8e-a6c7-4000-8b32-bcf2d9073a76"/>
    <ds:schemaRef ds:uri="8702683b-2f29-4b9e-9823-3aae14fa04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773E2E-8382-4AAF-BF51-51FFDBBE18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23315</TotalTime>
  <Words>1027</Words>
  <Application>Microsoft Office PowerPoint</Application>
  <PresentationFormat>Widescreen</PresentationFormat>
  <Paragraphs>226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Garamond</vt:lpstr>
      <vt:lpstr>Trebuchet MS</vt:lpstr>
      <vt:lpstr>1_Office Theme</vt:lpstr>
      <vt:lpstr>Office Theme</vt:lpstr>
      <vt:lpstr>2_Office Theme</vt:lpstr>
      <vt:lpstr>Donor Motivations to Give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1: $2,000,000 Gift</vt:lpstr>
      <vt:lpstr>Case Study 1: $2,000,000 Gift</vt:lpstr>
      <vt:lpstr>Case Study 5: $100,000 Gift</vt:lpstr>
      <vt:lpstr>Case Study 5: $100,000 Gift</vt:lpstr>
      <vt:lpstr>Case Study 3: $750,000 Gift</vt:lpstr>
      <vt:lpstr>Case Study 3: $750,000 Gift</vt:lpstr>
      <vt:lpstr>Case Study 4: $500,000 Gift</vt:lpstr>
      <vt:lpstr>Case Study 4: $500,000 Gift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Philanthropic Planning  Innovative Charitable Planning to Sustain Support for the Nonprofit Sector</dc:title>
  <dc:creator>Dave Smith</dc:creator>
  <cp:lastModifiedBy>Helen Beeby</cp:lastModifiedBy>
  <cp:revision>7</cp:revision>
  <dcterms:created xsi:type="dcterms:W3CDTF">2024-08-08T13:11:49Z</dcterms:created>
  <dcterms:modified xsi:type="dcterms:W3CDTF">2024-09-05T07:20:28Z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0x010100B8608FBB04A8AD4A98634938D5B5A3C3</vt:lpwstr>
  </property>
  <property fmtid="{D5CDD505-2E9C-101B-9397-08002B2CF9AE}" pid="3" name="MediaServiceImageTags">
    <vt:lpwstr/>
  </property>
</Properties>
</file>