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58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9FD6FF"/>
    <a:srgbClr val="FF8AD8"/>
    <a:srgbClr val="223469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/>
    <p:restoredTop sz="80915"/>
  </p:normalViewPr>
  <p:slideViewPr>
    <p:cSldViewPr snapToGrid="0" snapToObjects="1">
      <p:cViewPr varScale="1">
        <p:scale>
          <a:sx n="98" d="100"/>
          <a:sy n="98" d="100"/>
        </p:scale>
        <p:origin x="1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equestassist-my.sharepoint.com/personal/info_bequestassist_com_au/Documents/Bequest%20Assist%20Main/9.%20Projects/Client%20and%20IAC%20Benchmarking%202024/Data%20sets%20and%20queries/Benchmarking%202024%20backup%202%20-%20in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equestassist-my.sharepoint.com/personal/info_bequestassist_com_au/Documents/Bequest%20Assist%20Main/9.%20Projects/Client%20and%20IAC%20Benchmarking%202024/Data%20sets%20and%20queries/Benchmarking%202024%20backup%202%20-%20in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91726320492642E-2"/>
          <c:y val="4.1919878463955645E-2"/>
          <c:w val="0.93320827367950732"/>
          <c:h val="0.83446107568276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'combine tables'!$Q$73</c:f>
              <c:strCache>
                <c:ptCount val="1"/>
                <c:pt idx="0">
                  <c:v>Number of bequests</c:v>
                </c:pt>
              </c:strCache>
            </c:strRef>
          </c:tx>
          <c:spPr>
            <a:solidFill>
              <a:srgbClr val="64C3A5"/>
            </a:solidFill>
            <a:ln>
              <a:noFill/>
            </a:ln>
            <a:effectLst/>
          </c:spPr>
          <c:invertIfNegative val="0"/>
          <c:cat>
            <c:strRef>
              <c:f>'combine tables'!$P$74:$P$90</c:f>
              <c:strCache>
                <c:ptCount val="17"/>
                <c:pt idx="0">
                  <c:v>Before 2008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'combine tables'!$Q$74:$Q$90</c:f>
              <c:numCache>
                <c:formatCode>General</c:formatCode>
                <c:ptCount val="17"/>
                <c:pt idx="0">
                  <c:v>94</c:v>
                </c:pt>
                <c:pt idx="1">
                  <c:v>17</c:v>
                </c:pt>
                <c:pt idx="2">
                  <c:v>25</c:v>
                </c:pt>
                <c:pt idx="3">
                  <c:v>24</c:v>
                </c:pt>
                <c:pt idx="4">
                  <c:v>29</c:v>
                </c:pt>
                <c:pt idx="5">
                  <c:v>22</c:v>
                </c:pt>
                <c:pt idx="6">
                  <c:v>28</c:v>
                </c:pt>
                <c:pt idx="7">
                  <c:v>35</c:v>
                </c:pt>
                <c:pt idx="8">
                  <c:v>63</c:v>
                </c:pt>
                <c:pt idx="9">
                  <c:v>66</c:v>
                </c:pt>
                <c:pt idx="10">
                  <c:v>91</c:v>
                </c:pt>
                <c:pt idx="11">
                  <c:v>61</c:v>
                </c:pt>
                <c:pt idx="12">
                  <c:v>64</c:v>
                </c:pt>
                <c:pt idx="13">
                  <c:v>111</c:v>
                </c:pt>
                <c:pt idx="14">
                  <c:v>141</c:v>
                </c:pt>
                <c:pt idx="15">
                  <c:v>183</c:v>
                </c:pt>
                <c:pt idx="1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B-BE40-82E2-9FA2C10B1071}"/>
            </c:ext>
          </c:extLst>
        </c:ser>
        <c:ser>
          <c:idx val="1"/>
          <c:order val="1"/>
          <c:tx>
            <c:strRef>
              <c:f>'combine tables'!$R$73</c:f>
              <c:strCache>
                <c:ptCount val="1"/>
                <c:pt idx="0">
                  <c:v>Spacer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'combine tables'!$P$74:$P$90</c:f>
              <c:strCache>
                <c:ptCount val="17"/>
                <c:pt idx="0">
                  <c:v>Before 2008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'combine tables'!$R$74:$R$90</c:f>
              <c:numCache>
                <c:formatCode>General</c:formatCode>
                <c:ptCount val="1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B-BE40-82E2-9FA2C10B1071}"/>
            </c:ext>
          </c:extLst>
        </c:ser>
        <c:ser>
          <c:idx val="2"/>
          <c:order val="2"/>
          <c:tx>
            <c:strRef>
              <c:f>'combine tables'!$S$73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 tables'!$P$74:$P$90</c:f>
              <c:strCache>
                <c:ptCount val="17"/>
                <c:pt idx="0">
                  <c:v>Before 2008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'combine tables'!$S$74:$S$90</c:f>
              <c:numCache>
                <c:formatCode>0%</c:formatCode>
                <c:ptCount val="17"/>
                <c:pt idx="0">
                  <c:v>8.639705882352941E-2</c:v>
                </c:pt>
                <c:pt idx="1">
                  <c:v>1.5625E-2</c:v>
                </c:pt>
                <c:pt idx="2">
                  <c:v>2.297794117647059E-2</c:v>
                </c:pt>
                <c:pt idx="3">
                  <c:v>2.2058823529411766E-2</c:v>
                </c:pt>
                <c:pt idx="4">
                  <c:v>2.6654411764705881E-2</c:v>
                </c:pt>
                <c:pt idx="5">
                  <c:v>2.0220588235294119E-2</c:v>
                </c:pt>
                <c:pt idx="6">
                  <c:v>2.5735294117647058E-2</c:v>
                </c:pt>
                <c:pt idx="7">
                  <c:v>3.216911764705882E-2</c:v>
                </c:pt>
                <c:pt idx="8">
                  <c:v>5.7904411764705885E-2</c:v>
                </c:pt>
                <c:pt idx="9">
                  <c:v>6.0661764705882353E-2</c:v>
                </c:pt>
                <c:pt idx="10">
                  <c:v>8.3639705882352935E-2</c:v>
                </c:pt>
                <c:pt idx="11">
                  <c:v>5.6066176470588237E-2</c:v>
                </c:pt>
                <c:pt idx="12">
                  <c:v>5.8823529411764705E-2</c:v>
                </c:pt>
                <c:pt idx="13">
                  <c:v>0.10202205882352941</c:v>
                </c:pt>
                <c:pt idx="14">
                  <c:v>0.12959558823529413</c:v>
                </c:pt>
                <c:pt idx="15">
                  <c:v>0.16819852941176472</c:v>
                </c:pt>
                <c:pt idx="16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B-BE40-82E2-9FA2C10B1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9222400"/>
        <c:axId val="899219904"/>
      </c:barChart>
      <c:catAx>
        <c:axId val="8992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899219904"/>
        <c:crosses val="autoZero"/>
        <c:auto val="1"/>
        <c:lblAlgn val="ctr"/>
        <c:lblOffset val="100"/>
        <c:noMultiLvlLbl val="0"/>
      </c:catAx>
      <c:valAx>
        <c:axId val="89921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89922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Poppins" panose="00000500000000000000" pitchFamily="2" charset="0"/>
          <a:cs typeface="Poppins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5939072430761"/>
          <c:y val="4.8732943469785572E-2"/>
          <c:w val="0.86838466179381901"/>
          <c:h val="0.84319688109161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'combine tables'!$I$2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 tables'!$H$3:$H$9</c:f>
              <c:strCache>
                <c:ptCount val="7"/>
                <c:pt idx="0">
                  <c:v>Charity 1</c:v>
                </c:pt>
                <c:pt idx="1">
                  <c:v>Charity 2</c:v>
                </c:pt>
                <c:pt idx="2">
                  <c:v>Charity 3</c:v>
                </c:pt>
                <c:pt idx="3">
                  <c:v>Charity 4</c:v>
                </c:pt>
                <c:pt idx="4">
                  <c:v>Charity 5</c:v>
                </c:pt>
                <c:pt idx="5">
                  <c:v>Charity 6</c:v>
                </c:pt>
                <c:pt idx="6">
                  <c:v>Charity 7</c:v>
                </c:pt>
              </c:strCache>
            </c:strRef>
          </c:cat>
          <c:val>
            <c:numRef>
              <c:f>'combine tables'!$I$3:$I$9</c:f>
              <c:numCache>
                <c:formatCode>General</c:formatCode>
                <c:ptCount val="7"/>
                <c:pt idx="0">
                  <c:v>51</c:v>
                </c:pt>
                <c:pt idx="1">
                  <c:v>48</c:v>
                </c:pt>
                <c:pt idx="2">
                  <c:v>28</c:v>
                </c:pt>
                <c:pt idx="3">
                  <c:v>32</c:v>
                </c:pt>
                <c:pt idx="4">
                  <c:v>49</c:v>
                </c:pt>
                <c:pt idx="5">
                  <c:v>105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6-C844-BFCC-24A5328FE81F}"/>
            </c:ext>
          </c:extLst>
        </c:ser>
        <c:ser>
          <c:idx val="1"/>
          <c:order val="1"/>
          <c:tx>
            <c:strRef>
              <c:f>'combine tables'!$J$2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 tables'!$H$3:$H$9</c:f>
              <c:strCache>
                <c:ptCount val="7"/>
                <c:pt idx="0">
                  <c:v>Charity 1</c:v>
                </c:pt>
                <c:pt idx="1">
                  <c:v>Charity 2</c:v>
                </c:pt>
                <c:pt idx="2">
                  <c:v>Charity 3</c:v>
                </c:pt>
                <c:pt idx="3">
                  <c:v>Charity 4</c:v>
                </c:pt>
                <c:pt idx="4">
                  <c:v>Charity 5</c:v>
                </c:pt>
                <c:pt idx="5">
                  <c:v>Charity 6</c:v>
                </c:pt>
                <c:pt idx="6">
                  <c:v>Charity 7</c:v>
                </c:pt>
              </c:strCache>
            </c:strRef>
          </c:cat>
          <c:val>
            <c:numRef>
              <c:f>'combine tables'!$J$3:$J$9</c:f>
              <c:numCache>
                <c:formatCode>General</c:formatCode>
                <c:ptCount val="7"/>
                <c:pt idx="0">
                  <c:v>47</c:v>
                </c:pt>
                <c:pt idx="1">
                  <c:v>52</c:v>
                </c:pt>
                <c:pt idx="2">
                  <c:v>40</c:v>
                </c:pt>
                <c:pt idx="3">
                  <c:v>29</c:v>
                </c:pt>
                <c:pt idx="4">
                  <c:v>52</c:v>
                </c:pt>
                <c:pt idx="5">
                  <c:v>127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06-C844-BFCC-24A5328FE81F}"/>
            </c:ext>
          </c:extLst>
        </c:ser>
        <c:ser>
          <c:idx val="2"/>
          <c:order val="2"/>
          <c:tx>
            <c:strRef>
              <c:f>'combine tables'!$K$2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 tables'!$H$3:$H$9</c:f>
              <c:strCache>
                <c:ptCount val="7"/>
                <c:pt idx="0">
                  <c:v>Charity 1</c:v>
                </c:pt>
                <c:pt idx="1">
                  <c:v>Charity 2</c:v>
                </c:pt>
                <c:pt idx="2">
                  <c:v>Charity 3</c:v>
                </c:pt>
                <c:pt idx="3">
                  <c:v>Charity 4</c:v>
                </c:pt>
                <c:pt idx="4">
                  <c:v>Charity 5</c:v>
                </c:pt>
                <c:pt idx="5">
                  <c:v>Charity 6</c:v>
                </c:pt>
                <c:pt idx="6">
                  <c:v>Charity 7</c:v>
                </c:pt>
              </c:strCache>
            </c:strRef>
          </c:cat>
          <c:val>
            <c:numRef>
              <c:f>'combine tables'!$K$3:$K$9</c:f>
              <c:numCache>
                <c:formatCode>General</c:formatCode>
                <c:ptCount val="7"/>
                <c:pt idx="0">
                  <c:v>55</c:v>
                </c:pt>
                <c:pt idx="1">
                  <c:v>60</c:v>
                </c:pt>
                <c:pt idx="2">
                  <c:v>38</c:v>
                </c:pt>
                <c:pt idx="3">
                  <c:v>41</c:v>
                </c:pt>
                <c:pt idx="4">
                  <c:v>66</c:v>
                </c:pt>
                <c:pt idx="5">
                  <c:v>151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6-C844-BFCC-24A5328FE8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6044687"/>
        <c:axId val="1356058831"/>
      </c:barChart>
      <c:catAx>
        <c:axId val="135604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356058831"/>
        <c:crosses val="autoZero"/>
        <c:auto val="1"/>
        <c:lblAlgn val="ctr"/>
        <c:lblOffset val="100"/>
        <c:noMultiLvlLbl val="0"/>
      </c:catAx>
      <c:valAx>
        <c:axId val="1356058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en-AU" sz="1100">
                    <a:latin typeface="Poppins" panose="00000500000000000000" pitchFamily="2" charset="0"/>
                    <a:cs typeface="Poppins" panose="00000500000000000000" pitchFamily="2" charset="0"/>
                  </a:rPr>
                  <a:t>Number</a:t>
                </a:r>
                <a:r>
                  <a:rPr lang="en-AU" sz="1100" baseline="0">
                    <a:latin typeface="Poppins" panose="00000500000000000000" pitchFamily="2" charset="0"/>
                    <a:cs typeface="Poppins" panose="00000500000000000000" pitchFamily="2" charset="0"/>
                  </a:rPr>
                  <a:t> of notifications</a:t>
                </a:r>
                <a:endParaRPr lang="en-AU" sz="11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8.5160119884661687E-3"/>
              <c:y val="0.22380821713278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356044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12215139774194"/>
          <c:y val="9.2409019048057595E-2"/>
          <c:w val="0.36953282074308608"/>
          <c:h val="0.25347792052309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9E30E-587F-4B73-AFFF-349CFD24C864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C597-5087-4CEB-B10C-0BFCBE5FA0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01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Acknowledgment</a:t>
            </a:r>
          </a:p>
          <a:p>
            <a:r>
              <a:rPr lang="en-US" dirty="0"/>
              <a:t>+ Intro self</a:t>
            </a:r>
          </a:p>
          <a:p>
            <a:r>
              <a:rPr lang="en-US" dirty="0"/>
              <a:t>+ Intro 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3C597-5087-4CEB-B10C-0BFCBE5FA0F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19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Caveat – older data is less accurate, includes threatened but not seen through, sometimes estimates </a:t>
            </a:r>
          </a:p>
          <a:p>
            <a:r>
              <a:rPr lang="en-US" dirty="0"/>
              <a:t>+ 5% with family provision claims = said last year that it was not trending up. Looks like it peaked in 2022 at 8% and now down to 4% in 2023 and 3% in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3C597-5087-4CEB-B10C-0BFCBE5FA0F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07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New metric</a:t>
            </a:r>
          </a:p>
          <a:p>
            <a:r>
              <a:rPr lang="en-US" dirty="0"/>
              <a:t>+ Charities want to know if GIW are trending up or down – don’t look at income (transformational gifts skew this), look at notifications </a:t>
            </a:r>
          </a:p>
          <a:p>
            <a:r>
              <a:rPr lang="en-US" dirty="0"/>
              <a:t>+ Across the board, holding steady, steady growth or substantial growth. Biggest decrease was by two bequests </a:t>
            </a:r>
          </a:p>
          <a:p>
            <a:r>
              <a:rPr lang="en-US" dirty="0"/>
              <a:t>+ We see as much as 25% variability year on year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3C597-5087-4CEB-B10C-0BFCBE5FA0F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605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3C597-5087-4CEB-B10C-0BFCBE5FA0F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624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Findings of report which will be available…</a:t>
            </a:r>
          </a:p>
          <a:p>
            <a:r>
              <a:rPr lang="en-US" dirty="0"/>
              <a:t>+ Builds on 2023 findings (and new metrics)</a:t>
            </a:r>
          </a:p>
          <a:p>
            <a:r>
              <a:rPr lang="en-US" dirty="0"/>
              <a:t>+ Thanks to IAC for partnering again </a:t>
            </a:r>
          </a:p>
          <a:p>
            <a:r>
              <a:rPr lang="en-US" dirty="0"/>
              <a:t>+ Can’t cover everything in report today – more gems in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3C597-5087-4CEB-B10C-0BFCBE5FA0F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16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Next slide = some basic stats you’re likely familiar 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3C597-5087-4CEB-B10C-0BFCBE5FA0F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75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nothing dramatically different from 2023</a:t>
            </a:r>
          </a:p>
          <a:p>
            <a:r>
              <a:rPr lang="en-US" dirty="0"/>
              <a:t>+ gift likelihood and size diminished by having a partner or children at time of death - I would spend time on individuals with partners but less so people with children (you might get a bequest but pecuniary and small)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3C597-5087-4CEB-B10C-0BFCBE5FA0F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66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Index of Relative Socio-economic Disadvantage (IRSD)</a:t>
            </a:r>
          </a:p>
          <a:p>
            <a:endParaRPr lang="en-US" dirty="0"/>
          </a:p>
          <a:p>
            <a:pPr algn="just">
              <a:spcAft>
                <a:spcPts val="8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 low score indicates relatively greater disadvantage in general. For example, an area could have a low score if there are:</a:t>
            </a:r>
            <a:endParaRPr lang="en-AU" sz="1800" kern="100" dirty="0">
              <a:effectLst/>
              <a:latin typeface="Poppins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many households with low income;</a:t>
            </a:r>
            <a:endParaRPr lang="en-AU" sz="1800" kern="100" dirty="0">
              <a:effectLst/>
              <a:latin typeface="Poppins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many people with no qualifications;</a:t>
            </a:r>
            <a:endParaRPr lang="en-AU" sz="1800" kern="100" dirty="0">
              <a:effectLst/>
              <a:latin typeface="Poppins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or many people in low skill occupations.</a:t>
            </a:r>
          </a:p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GB" sz="1800" kern="0" dirty="0">
              <a:solidFill>
                <a:srgbClr val="000000"/>
              </a:solidFill>
              <a:effectLst/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marL="0" lvl="0" indent="0" algn="just">
              <a:spcAft>
                <a:spcPts val="800"/>
              </a:spcAft>
              <a:buFont typeface="Symbol" pitchFamily="2" charset="2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62% of bequests are coming from the top three highest advantage areas. This differs for some charities. </a:t>
            </a:r>
          </a:p>
          <a:p>
            <a:pPr marL="0" lvl="0" indent="0" algn="just">
              <a:spcAft>
                <a:spcPts val="800"/>
              </a:spcAft>
              <a:buFont typeface="Symbol" pitchFamily="2" charset="2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1800" kern="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+ 73% of bequests are coming from urban areas which is just higher than the % of population who lives there. Differs between charities. </a:t>
            </a:r>
            <a:endParaRPr lang="en-AU" sz="1800" kern="100" dirty="0">
              <a:effectLst/>
              <a:latin typeface="Poppins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3C597-5087-4CEB-B10C-0BFCBE5FA0F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28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New metric</a:t>
            </a:r>
          </a:p>
          <a:p>
            <a:r>
              <a:rPr lang="en-US" dirty="0"/>
              <a:t>+ Important part of explaining GIW work is that things you do now pay off in 5-20 years </a:t>
            </a:r>
          </a:p>
          <a:p>
            <a:r>
              <a:rPr lang="en-US" dirty="0"/>
              <a:t>+ Notifications you receive this year is money you get in the next two years. THAT came from wills written in these years. </a:t>
            </a:r>
          </a:p>
          <a:p>
            <a:r>
              <a:rPr lang="en-US" dirty="0"/>
              <a:t>+ You might see spikes or troughs for your charity in some years – what GIW activities were you doing then? Radio ads, bad media </a:t>
            </a:r>
          </a:p>
          <a:p>
            <a:r>
              <a:rPr lang="en-US" dirty="0"/>
              <a:t>+ Remember that this is notification timeframes vary – one of those pre 2008 wills was probated in 1994 and the solicitor is only paying out now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3C597-5087-4CEB-B10C-0BFCBE5FA0F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55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 dirty="0">
                <a:effectLst/>
                <a:latin typeface="Poppins" pitchFamily="2" charset="77"/>
                <a:ea typeface="Calibri" panose="020F0502020204030204" pitchFamily="34" charset="0"/>
                <a:cs typeface="Arial" panose="020B0604020202020204" pitchFamily="34" charset="0"/>
              </a:rPr>
              <a:t>+ New metric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 dirty="0">
                <a:effectLst/>
                <a:latin typeface="Poppins" pitchFamily="2" charset="77"/>
                <a:ea typeface="Calibri" panose="020F0502020204030204" pitchFamily="34" charset="0"/>
                <a:cs typeface="Arial" panose="020B0604020202020204" pitchFamily="34" charset="0"/>
              </a:rPr>
              <a:t>+ Just individuals who were donors before bequest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 dirty="0">
                <a:effectLst/>
                <a:latin typeface="Poppins" pitchFamily="2" charset="77"/>
                <a:ea typeface="Calibri" panose="020F0502020204030204" pitchFamily="34" charset="0"/>
                <a:cs typeface="Arial" panose="020B0604020202020204" pitchFamily="34" charset="0"/>
              </a:rPr>
              <a:t>+ 33% of the time, no donation for 5 years or more.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 dirty="0">
                <a:effectLst/>
                <a:latin typeface="Poppins" pitchFamily="2" charset="77"/>
                <a:ea typeface="Calibri" panose="020F0502020204030204" pitchFamily="34" charset="0"/>
                <a:cs typeface="Arial" panose="020B0604020202020204" pitchFamily="34" charset="0"/>
              </a:rPr>
              <a:t>+ Increasing talk about deidentifying but you would then not know how you knew these people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3C597-5087-4CEB-B10C-0BFCBE5FA0F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569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 dirty="0">
                <a:effectLst/>
                <a:latin typeface="Poppins" pitchFamily="2" charset="77"/>
                <a:ea typeface="Calibri" panose="020F0502020204030204" pitchFamily="34" charset="0"/>
                <a:cs typeface="Arial" panose="020B0604020202020204" pitchFamily="34" charset="0"/>
              </a:rPr>
              <a:t>+ But because of large size estate or because of a small estate where they left 100% to a single charity?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 dirty="0">
                <a:effectLst/>
                <a:latin typeface="Poppins" pitchFamily="2" charset="77"/>
                <a:ea typeface="Calibri" panose="020F0502020204030204" pitchFamily="34" charset="0"/>
                <a:cs typeface="Arial" panose="020B0604020202020204" pitchFamily="34" charset="0"/>
              </a:rPr>
              <a:t>+ 56% of these gifts (41% of the income) is coming from estates worth under $3 million total. So it’s not exclusively really high net worth individuals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 dirty="0">
                <a:effectLst/>
                <a:latin typeface="Poppins" pitchFamily="2" charset="77"/>
                <a:ea typeface="Calibri" panose="020F0502020204030204" pitchFamily="34" charset="0"/>
                <a:cs typeface="Arial" panose="020B0604020202020204" pitchFamily="34" charset="0"/>
              </a:rPr>
              <a:t>+ Average estate value is $2 million, or $1 million if looking at median (much higher than general population)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 dirty="0">
                <a:effectLst/>
                <a:latin typeface="Poppins" pitchFamily="2" charset="77"/>
                <a:ea typeface="Calibri" panose="020F0502020204030204" pitchFamily="34" charset="0"/>
                <a:cs typeface="Arial" panose="020B0604020202020204" pitchFamily="34" charset="0"/>
              </a:rPr>
              <a:t>+ we have some charities who frequently receive 100% - not just health charities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kern="100" dirty="0">
              <a:effectLst/>
              <a:latin typeface="Poppins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3C597-5087-4CEB-B10C-0BFCBE5FA0F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75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Estates with shares should be managed carefully = CGT + they are 3.4x larger than estates without shares</a:t>
            </a:r>
          </a:p>
          <a:p>
            <a:r>
              <a:rPr lang="en-US" dirty="0"/>
              <a:t>+ Share median value was $216k</a:t>
            </a:r>
          </a:p>
          <a:p>
            <a:endParaRPr lang="en-US" dirty="0"/>
          </a:p>
          <a:p>
            <a:r>
              <a:rPr lang="en-US" dirty="0"/>
              <a:t>+Real estate is generally largest asset </a:t>
            </a:r>
          </a:p>
          <a:p>
            <a:r>
              <a:rPr lang="en-US" dirty="0"/>
              <a:t>+ Median value of $825k</a:t>
            </a:r>
          </a:p>
          <a:p>
            <a:endParaRPr lang="en-US" dirty="0"/>
          </a:p>
          <a:p>
            <a:r>
              <a:rPr lang="en-US" dirty="0"/>
              <a:t>+ Super is new - we weren’t seeing it before 2023 but since then, 25% of the time and growing </a:t>
            </a:r>
          </a:p>
          <a:p>
            <a:r>
              <a:rPr lang="en-US" dirty="0"/>
              <a:t>+ Median value of $289,000</a:t>
            </a:r>
          </a:p>
          <a:p>
            <a:r>
              <a:rPr lang="en-US" dirty="0"/>
              <a:t>+ Mandatorily taxed and be careful of assuming it is flowing into the estate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3C597-5087-4CEB-B10C-0BFCBE5FA0F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973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0B7A-FE02-DD43-9C9F-62A756CEA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595CE-3A1F-624D-87FB-CEFECCCBF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873B8-3D06-3040-ADD8-8047D240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ADAB7-2E7C-0C4D-8CC9-4C06C4E0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30F7-19C1-ED40-8B02-A6115609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5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127D-10D2-3C4E-9047-3D4B38C1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865FF-1F42-DD45-99DD-5A3677ACE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C942B-B7E9-B24C-B15E-A3D1C20E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C7C84-8A87-EB48-AFCD-25EBD214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12A31-E7AA-334F-8D32-80CB1B24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12E7A-050C-8444-9A73-451028CA4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9AD0F-159B-3E49-840A-CC19008F8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D461D-DCA1-E345-AE75-9A197CE7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4AC1-E9B6-E14B-BEED-3048FE1A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E39B-2702-9948-8423-09364829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1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1B45-B66B-FD46-908E-BC6EF366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90E8-60FC-5F4C-90F5-649987173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D5338-B4B6-1F45-907F-3765CFDF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A4152-3FEC-C541-995D-56F38830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7749-F2D3-9945-AD17-16B72362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07CD-D68D-6E47-BCD7-40504148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854A8-C141-E349-BF0A-F521B040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C64F-8CBC-2044-AD50-94A51D30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4BAAD-4731-3B44-AAC1-37E81EC6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42F49-44E6-5F44-B9A6-59FD0A03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5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4B19-7676-B548-B52B-6E52B42D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627D-981E-444B-9A1A-3D75F426F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289E6-D1C8-AA47-AAE5-93B9051A3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ED5DA-6586-AB44-A407-8DD2BC5C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45F03-1ED4-7548-9752-C1BED551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C03EF-0F40-3946-A4C5-FE313BA2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AFE6-EF99-CF41-9631-44B42449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76177-C749-334D-B4DE-C9291121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09CE-3897-064A-A42E-BC2AA6C5B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334C8-22F1-D542-84EE-8898EB71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B7641C-4E62-644C-A085-FAFCF83E4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6D376-516D-8740-8241-72E8E86A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2D16D-B7DE-ED40-8E93-BAB6571B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EBFC1-4837-A445-BA74-67E4E138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A6C6-472D-0E46-A29E-6EF01208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B4D79-FCB0-844E-A5D8-4ABC4599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8B3D5-EB5D-D343-9578-FC2F6CE8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F3042-D3FE-9A4A-9EF2-646A00B6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11FE7-CBC6-2E44-B2E5-BC0DFFE2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E6F0E-539D-154E-96AE-80C495F7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9E3A5-41E0-D344-BA9E-55EA3AE3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F1C2-26A3-3642-B0F1-B619DBC8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21CE-6F32-DE40-B314-AC68834F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4D3B2-6118-AE47-A3EE-DF3850357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09A38-0BDC-5846-984E-4AAC5569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AF81D-1CCE-7B4A-B73C-811E8183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81C94-3878-A14F-9C2B-390E82D6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0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E29B-3618-9847-9DB3-733E1762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D5A89-60EB-0649-90A3-AA8CAB1D3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992FA-B513-3E44-80A6-F7B7F72FD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88904-7FDE-7149-97C9-C6BFC189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4A14B-6394-AB4C-A1B3-80D845E2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2BFB4-6E94-2C4A-A57F-BB2C3E08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BBC68-A7E1-AD4E-BF97-908881D2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55961-19F0-EE4C-9CDC-8CF5D1FA2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B9E59-8A35-D648-83CD-A931BC329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5FB2-B4F0-F541-ADDF-37778429F94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D3AD6-AAA6-1A4B-AB29-ECEE30C56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6DB74-516D-3D45-B625-87370E725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deacharity.org.a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8B00C-14E5-DF10-1048-4907D0C9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CBB27-A27C-BC47-AF00-85928CA49B5F}"/>
              </a:ext>
            </a:extLst>
          </p:cNvPr>
          <p:cNvSpPr txBox="1"/>
          <p:nvPr/>
        </p:nvSpPr>
        <p:spPr>
          <a:xfrm>
            <a:off x="1191150" y="1619442"/>
            <a:ext cx="877215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b="1" dirty="0">
                <a:solidFill>
                  <a:srgbClr val="223469"/>
                </a:solidFill>
                <a:latin typeface="MrEavesXLModOT"/>
                <a:cs typeface="Calibri"/>
              </a:rPr>
              <a:t>Finding meaning in the numbers </a:t>
            </a:r>
            <a:endParaRPr lang="en-US" sz="7200" dirty="0">
              <a:solidFill>
                <a:srgbClr val="223469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62B97E-C91A-9823-AA19-124D1DF99226}"/>
              </a:ext>
            </a:extLst>
          </p:cNvPr>
          <p:cNvSpPr txBox="1"/>
          <p:nvPr/>
        </p:nvSpPr>
        <p:spPr>
          <a:xfrm>
            <a:off x="1191150" y="3915119"/>
            <a:ext cx="877215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23469"/>
                </a:solidFill>
                <a:latin typeface="MrEavesXLModOT"/>
                <a:cs typeface="Calibri"/>
              </a:rPr>
              <a:t>Gifts in Wills learning from over 4000 bequests</a:t>
            </a:r>
            <a:endParaRPr lang="en-US" sz="4000" dirty="0">
              <a:solidFill>
                <a:srgbClr val="22346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53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8B00C-14E5-DF10-1048-4907D0C9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066CD-F940-EBE4-9A21-D886DFBB13FD}"/>
              </a:ext>
            </a:extLst>
          </p:cNvPr>
          <p:cNvSpPr txBox="1"/>
          <p:nvPr/>
        </p:nvSpPr>
        <p:spPr>
          <a:xfrm>
            <a:off x="305251" y="1578377"/>
            <a:ext cx="9781649" cy="40484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FPC average loss of $132,000 or median loss of $45,000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12% of bequests have legal issues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(including 5% with family provision claims)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3.75% total GIW income lost to legal issues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00BF0-6C30-FF9B-6A8D-2F133E8D1265}"/>
              </a:ext>
            </a:extLst>
          </p:cNvPr>
          <p:cNvSpPr txBox="1"/>
          <p:nvPr/>
        </p:nvSpPr>
        <p:spPr>
          <a:xfrm>
            <a:off x="415636" y="365211"/>
            <a:ext cx="1206765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23469"/>
                </a:solidFill>
                <a:latin typeface="MrEavesXLModOT"/>
                <a:cs typeface="Calibri"/>
              </a:rPr>
              <a:t>Legal issues in estates</a:t>
            </a:r>
            <a:endParaRPr lang="en-US" sz="4000" dirty="0">
              <a:solidFill>
                <a:srgbClr val="22346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44C9E3-C251-251E-4326-6EDDF4BCB1DD}"/>
              </a:ext>
            </a:extLst>
          </p:cNvPr>
          <p:cNvSpPr txBox="1"/>
          <p:nvPr/>
        </p:nvSpPr>
        <p:spPr>
          <a:xfrm>
            <a:off x="539986" y="240520"/>
            <a:ext cx="1206765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23469"/>
                </a:solidFill>
                <a:latin typeface="MrEavesXLModOT"/>
                <a:cs typeface="Calibri"/>
              </a:rPr>
              <a:t>Snapshot: are notifications trending up or down?</a:t>
            </a:r>
            <a:endParaRPr lang="en-US" sz="4000" dirty="0">
              <a:solidFill>
                <a:srgbClr val="223469"/>
              </a:solidFill>
              <a:cs typeface="Calibri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F10A2E2-078F-0576-902A-2DAD3B840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553099"/>
              </p:ext>
            </p:extLst>
          </p:nvPr>
        </p:nvGraphicFramePr>
        <p:xfrm>
          <a:off x="866530" y="1148306"/>
          <a:ext cx="10458940" cy="5147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00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8B00C-14E5-DF10-1048-4907D0C9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066CD-F940-EBE4-9A21-D886DFBB13FD}"/>
              </a:ext>
            </a:extLst>
          </p:cNvPr>
          <p:cNvSpPr txBox="1"/>
          <p:nvPr/>
        </p:nvSpPr>
        <p:spPr>
          <a:xfrm>
            <a:off x="222124" y="1245868"/>
            <a:ext cx="9781649" cy="4856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Use data to tell the story of GIW being a long game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Where is your time best spent?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Legal issues are not costing as much as we think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Understanding estate assets is essential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Notification trends = good news!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00BF0-6C30-FF9B-6A8D-2F133E8D1265}"/>
              </a:ext>
            </a:extLst>
          </p:cNvPr>
          <p:cNvSpPr txBox="1"/>
          <p:nvPr/>
        </p:nvSpPr>
        <p:spPr>
          <a:xfrm>
            <a:off x="415636" y="365211"/>
            <a:ext cx="1206765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23469"/>
                </a:solidFill>
                <a:latin typeface="MrEavesXLModOT"/>
                <a:cs typeface="Calibri"/>
              </a:rPr>
              <a:t>Takeaways </a:t>
            </a:r>
            <a:endParaRPr lang="en-US" sz="4000" dirty="0">
              <a:solidFill>
                <a:srgbClr val="22346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6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8B00C-14E5-DF10-1048-4907D0C97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CBB27-A27C-BC47-AF00-85928CA49B5F}"/>
              </a:ext>
            </a:extLst>
          </p:cNvPr>
          <p:cNvSpPr txBox="1"/>
          <p:nvPr/>
        </p:nvSpPr>
        <p:spPr>
          <a:xfrm>
            <a:off x="1191150" y="1619442"/>
            <a:ext cx="877215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b="1" dirty="0">
                <a:solidFill>
                  <a:srgbClr val="223469"/>
                </a:solidFill>
                <a:latin typeface="MrEavesXLModOT"/>
                <a:cs typeface="Calibri"/>
              </a:rPr>
              <a:t>Be part of </a:t>
            </a:r>
            <a:br>
              <a:rPr lang="en-US" sz="7200" b="1" dirty="0">
                <a:solidFill>
                  <a:srgbClr val="223469"/>
                </a:solidFill>
                <a:latin typeface="MrEavesXLModOT"/>
                <a:cs typeface="Calibri"/>
              </a:rPr>
            </a:br>
            <a:r>
              <a:rPr lang="en-US" sz="7200" b="1" dirty="0">
                <a:solidFill>
                  <a:srgbClr val="223469"/>
                </a:solidFill>
                <a:latin typeface="MrEavesXLModOT"/>
                <a:cs typeface="Calibri"/>
              </a:rPr>
              <a:t>the movement</a:t>
            </a:r>
            <a:endParaRPr lang="en-US" sz="7200" dirty="0">
              <a:solidFill>
                <a:srgbClr val="223469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C220-35C4-0C4A-8FB0-E6F5F7A1F0A3}"/>
              </a:ext>
            </a:extLst>
          </p:cNvPr>
          <p:cNvSpPr txBox="1"/>
          <p:nvPr/>
        </p:nvSpPr>
        <p:spPr>
          <a:xfrm>
            <a:off x="1191150" y="3701672"/>
            <a:ext cx="7878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rgbClr val="ED7D31"/>
              </a:solidFill>
              <a:latin typeface="MrEavesXLModOT" panose="020B0603060502020204" pitchFamily="34" charset="77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3600" b="1" dirty="0">
                <a:solidFill>
                  <a:srgbClr val="ED7D31"/>
                </a:solidFill>
                <a:latin typeface="MrEavesXLModOT" panose="020B0603060502020204" pitchFamily="34" charset="77"/>
              </a:rPr>
              <a:t>www.includeacharity.com.au </a:t>
            </a:r>
            <a:endParaRPr lang="en-US" sz="3600" b="1" dirty="0">
              <a:solidFill>
                <a:srgbClr val="ED7D31"/>
              </a:solidFill>
              <a:latin typeface="MrEavesXLModOT" panose="020B06030605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277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8B00C-14E5-DF10-1048-4907D0C9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over of a book&#10;&#10;Description automatically generated">
            <a:extLst>
              <a:ext uri="{FF2B5EF4-FFF2-40B4-BE49-F238E27FC236}">
                <a16:creationId xmlns:a16="http://schemas.microsoft.com/office/drawing/2014/main" id="{2682B871-E00D-4072-473B-46AD7469D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27" y="607487"/>
            <a:ext cx="3939787" cy="5581365"/>
          </a:xfrm>
          <a:prstGeom prst="rect">
            <a:avLst/>
          </a:prstGeom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FC372D0E-F854-13E4-F8F8-2B9974EA7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747" y="644236"/>
            <a:ext cx="3939787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8B00C-14E5-DF10-1048-4907D0C9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066CD-F940-EBE4-9A21-D886DFBB13FD}"/>
              </a:ext>
            </a:extLst>
          </p:cNvPr>
          <p:cNvSpPr txBox="1"/>
          <p:nvPr/>
        </p:nvSpPr>
        <p:spPr>
          <a:xfrm>
            <a:off x="263688" y="420484"/>
            <a:ext cx="9063192" cy="60170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Data is collected as part of Bequest Assist’s estate administration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223469"/>
              </a:solidFill>
              <a:latin typeface="MrEavesXLModOT"/>
              <a:cs typeface="Calibri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30 Australian charitable entities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223469"/>
              </a:solidFill>
              <a:latin typeface="MrEavesXLModOT"/>
              <a:cs typeface="Calibri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Some excluded records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223469"/>
              </a:solidFill>
              <a:latin typeface="MrEavesXLModOT"/>
              <a:cs typeface="Calibri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Report covers 4420 bequests across 3662 estates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223469"/>
              </a:solidFill>
              <a:latin typeface="MrEavesXLModOT"/>
              <a:cs typeface="Calibri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Baseline to compare against </a:t>
            </a:r>
          </a:p>
        </p:txBody>
      </p:sp>
    </p:spTree>
    <p:extLst>
      <p:ext uri="{BB962C8B-B14F-4D97-AF65-F5344CB8AC3E}">
        <p14:creationId xmlns:p14="http://schemas.microsoft.com/office/powerpoint/2010/main" val="31113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8B00C-14E5-DF10-1048-4907D0C9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066CD-F940-EBE4-9A21-D886DFBB13FD}"/>
              </a:ext>
            </a:extLst>
          </p:cNvPr>
          <p:cNvSpPr txBox="1"/>
          <p:nvPr/>
        </p:nvSpPr>
        <p:spPr>
          <a:xfrm>
            <a:off x="263687" y="192922"/>
            <a:ext cx="9781649" cy="64721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64% female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68% had no children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Gifts from people without children 4x higher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88% unpartnered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Average age of writing final will = 80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Median average of 3.6 years between writing last will and passing away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Average age at death = 85 </a:t>
            </a:r>
          </a:p>
        </p:txBody>
      </p:sp>
    </p:spTree>
    <p:extLst>
      <p:ext uri="{BB962C8B-B14F-4D97-AF65-F5344CB8AC3E}">
        <p14:creationId xmlns:p14="http://schemas.microsoft.com/office/powerpoint/2010/main" val="37632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8B00C-14E5-DF10-1048-4907D0C9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8C78B3-077C-BF3C-3DD0-42125CEFA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197013"/>
              </p:ext>
            </p:extLst>
          </p:nvPr>
        </p:nvGraphicFramePr>
        <p:xfrm>
          <a:off x="415636" y="2238404"/>
          <a:ext cx="8864716" cy="3252654"/>
        </p:xfrm>
        <a:graphic>
          <a:graphicData uri="http://schemas.openxmlformats.org/drawingml/2006/table">
            <a:tbl>
              <a:tblPr firstRow="1" firstCol="1" bandRow="1"/>
              <a:tblGrid>
                <a:gridCol w="4428883">
                  <a:extLst>
                    <a:ext uri="{9D8B030D-6E8A-4147-A177-3AD203B41FA5}">
                      <a16:colId xmlns:a16="http://schemas.microsoft.com/office/drawing/2014/main" val="2347240435"/>
                    </a:ext>
                  </a:extLst>
                </a:gridCol>
                <a:gridCol w="2761754">
                  <a:extLst>
                    <a:ext uri="{9D8B030D-6E8A-4147-A177-3AD203B41FA5}">
                      <a16:colId xmlns:a16="http://schemas.microsoft.com/office/drawing/2014/main" val="3047202395"/>
                    </a:ext>
                  </a:extLst>
                </a:gridCol>
                <a:gridCol w="1674079">
                  <a:extLst>
                    <a:ext uri="{9D8B030D-6E8A-4147-A177-3AD203B41FA5}">
                      <a16:colId xmlns:a16="http://schemas.microsoft.com/office/drawing/2014/main" val="1241242313"/>
                    </a:ext>
                  </a:extLst>
                </a:gridCol>
              </a:tblGrid>
              <a:tr h="127315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AU" sz="2500" b="1" kern="0" dirty="0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Poppins" pitchFamily="2" charset="77"/>
                        <a:ea typeface="Times New Roman" panose="02020603050405020304" pitchFamily="18" charset="0"/>
                        <a:cs typeface="Poppins" pitchFamily="2" charset="77"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AU" sz="2500" b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Socioeconomic status (out of Australia)</a:t>
                      </a:r>
                      <a:endParaRPr lang="en-AU" sz="2500" kern="100" dirty="0">
                        <a:effectLst/>
                        <a:highlight>
                          <a:srgbClr val="E7E6E6"/>
                        </a:highlight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AU" sz="2500" b="1" kern="0" dirty="0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Poppins" pitchFamily="2" charset="77"/>
                        <a:ea typeface="Times New Roman" panose="02020603050405020304" pitchFamily="18" charset="0"/>
                        <a:cs typeface="Poppins" pitchFamily="2" charset="77"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AU" sz="2500" b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Number of bequests</a:t>
                      </a:r>
                      <a:endParaRPr lang="en-AU" sz="2500" kern="100" dirty="0">
                        <a:effectLst/>
                        <a:highlight>
                          <a:srgbClr val="E7E6E6"/>
                        </a:highlight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AU" sz="2500" b="1" kern="0" dirty="0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Poppins" pitchFamily="2" charset="77"/>
                        <a:ea typeface="Times New Roman" panose="02020603050405020304" pitchFamily="18" charset="0"/>
                        <a:cs typeface="Poppins" pitchFamily="2" charset="77"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AU" sz="2500" b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% of bequests</a:t>
                      </a:r>
                      <a:endParaRPr lang="en-AU" sz="2500" kern="100" dirty="0">
                        <a:effectLst/>
                        <a:highlight>
                          <a:srgbClr val="E7E6E6"/>
                        </a:highlight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47492"/>
                  </a:ext>
                </a:extLst>
              </a:tr>
              <a:tr h="494876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AU" sz="25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Bottom third</a:t>
                      </a:r>
                      <a:endParaRPr lang="en-AU" sz="25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AU" sz="25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660</a:t>
                      </a:r>
                      <a:endParaRPr lang="en-AU" sz="25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AU" sz="25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15.83%</a:t>
                      </a:r>
                      <a:endParaRPr lang="en-AU" sz="25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345607"/>
                  </a:ext>
                </a:extLst>
              </a:tr>
              <a:tr h="494876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AU" sz="25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Middle third</a:t>
                      </a:r>
                      <a:endParaRPr lang="en-AU" sz="25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AU" sz="25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931</a:t>
                      </a:r>
                      <a:endParaRPr lang="en-AU" sz="25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AU" sz="25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22.33%</a:t>
                      </a:r>
                      <a:endParaRPr lang="en-AU" sz="25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43639"/>
                  </a:ext>
                </a:extLst>
              </a:tr>
              <a:tr h="494876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AU" sz="25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Top third</a:t>
                      </a:r>
                      <a:endParaRPr lang="en-AU" sz="25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AU" sz="25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2578</a:t>
                      </a:r>
                      <a:endParaRPr lang="en-AU" sz="25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AU" sz="25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61.84%</a:t>
                      </a:r>
                      <a:endParaRPr lang="en-AU" sz="25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067777"/>
                  </a:ext>
                </a:extLst>
              </a:tr>
              <a:tr h="494876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AU" sz="2500" b="1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Grand Total</a:t>
                      </a:r>
                      <a:endParaRPr lang="en-AU" sz="25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AU" sz="2500" b="1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4169</a:t>
                      </a:r>
                      <a:endParaRPr lang="en-AU" sz="25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AU" sz="2500" b="1" kern="0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100.00%</a:t>
                      </a:r>
                      <a:endParaRPr lang="en-AU" sz="2500" kern="10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4132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A4F7BA-5B69-6C7C-48A4-22B0FF1A6584}"/>
              </a:ext>
            </a:extLst>
          </p:cNvPr>
          <p:cNvSpPr txBox="1"/>
          <p:nvPr/>
        </p:nvSpPr>
        <p:spPr>
          <a:xfrm>
            <a:off x="415636" y="365211"/>
            <a:ext cx="1206765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23469"/>
                </a:solidFill>
                <a:latin typeface="MrEavesXLModOT"/>
                <a:cs typeface="Calibri"/>
              </a:rPr>
              <a:t>Bequestor socio-economic status</a:t>
            </a:r>
            <a:endParaRPr lang="en-US" sz="4000" dirty="0">
              <a:solidFill>
                <a:srgbClr val="22346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08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43F23F1-A106-CC1E-BDB0-1F70A085B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001598"/>
              </p:ext>
            </p:extLst>
          </p:nvPr>
        </p:nvGraphicFramePr>
        <p:xfrm>
          <a:off x="1247688" y="1648691"/>
          <a:ext cx="9696624" cy="495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44C9E3-C251-251E-4326-6EDDF4BCB1DD}"/>
              </a:ext>
            </a:extLst>
          </p:cNvPr>
          <p:cNvSpPr txBox="1"/>
          <p:nvPr/>
        </p:nvSpPr>
        <p:spPr>
          <a:xfrm>
            <a:off x="539986" y="240520"/>
            <a:ext cx="1206765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23469"/>
                </a:solidFill>
                <a:latin typeface="MrEavesXLModOT"/>
                <a:cs typeface="Calibri"/>
              </a:rPr>
              <a:t>Snapshot: what year were wills written when charity was notified in 2023?</a:t>
            </a:r>
            <a:endParaRPr lang="en-US" sz="4000" dirty="0">
              <a:solidFill>
                <a:srgbClr val="22346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84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8B00C-14E5-DF10-1048-4907D0C9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4F7BA-5B69-6C7C-48A4-22B0FF1A6584}"/>
              </a:ext>
            </a:extLst>
          </p:cNvPr>
          <p:cNvSpPr txBox="1"/>
          <p:nvPr/>
        </p:nvSpPr>
        <p:spPr>
          <a:xfrm>
            <a:off x="415636" y="365211"/>
            <a:ext cx="1206765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23469"/>
                </a:solidFill>
                <a:latin typeface="MrEavesXLModOT"/>
                <a:cs typeface="Calibri"/>
              </a:rPr>
              <a:t>Time from last donation to notification </a:t>
            </a:r>
          </a:p>
          <a:p>
            <a:r>
              <a:rPr lang="en-US" sz="4000" b="1" dirty="0">
                <a:solidFill>
                  <a:srgbClr val="223469"/>
                </a:solidFill>
                <a:latin typeface="MrEavesXLModOT"/>
                <a:cs typeface="Calibri"/>
              </a:rPr>
              <a:t>of bequest</a:t>
            </a:r>
            <a:endParaRPr lang="en-US" sz="4000" dirty="0">
              <a:solidFill>
                <a:srgbClr val="223469"/>
              </a:solidFill>
              <a:cs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49478D-F54A-E5F5-1513-DB4513E77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63148"/>
              </p:ext>
            </p:extLst>
          </p:nvPr>
        </p:nvGraphicFramePr>
        <p:xfrm>
          <a:off x="249382" y="1802991"/>
          <a:ext cx="8916325" cy="4343916"/>
        </p:xfrm>
        <a:graphic>
          <a:graphicData uri="http://schemas.openxmlformats.org/drawingml/2006/table">
            <a:tbl>
              <a:tblPr firstRow="1" firstCol="1" bandRow="1"/>
              <a:tblGrid>
                <a:gridCol w="3466828">
                  <a:extLst>
                    <a:ext uri="{9D8B030D-6E8A-4147-A177-3AD203B41FA5}">
                      <a16:colId xmlns:a16="http://schemas.microsoft.com/office/drawing/2014/main" val="3822017048"/>
                    </a:ext>
                  </a:extLst>
                </a:gridCol>
                <a:gridCol w="2977939">
                  <a:extLst>
                    <a:ext uri="{9D8B030D-6E8A-4147-A177-3AD203B41FA5}">
                      <a16:colId xmlns:a16="http://schemas.microsoft.com/office/drawing/2014/main" val="2435936241"/>
                    </a:ext>
                  </a:extLst>
                </a:gridCol>
                <a:gridCol w="2471558">
                  <a:extLst>
                    <a:ext uri="{9D8B030D-6E8A-4147-A177-3AD203B41FA5}">
                      <a16:colId xmlns:a16="http://schemas.microsoft.com/office/drawing/2014/main" val="3763023694"/>
                    </a:ext>
                  </a:extLst>
                </a:gridCol>
              </a:tblGrid>
              <a:tr h="121724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AU" sz="2300" b="1" kern="0" dirty="0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Poppins" pitchFamily="2" charset="77"/>
                        <a:ea typeface="Times New Roman" panose="02020603050405020304" pitchFamily="18" charset="0"/>
                        <a:cs typeface="Poppins" pitchFamily="2" charset="77"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AU" sz="2300" b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Years between last donation and notification</a:t>
                      </a:r>
                      <a:endParaRPr lang="en-AU" sz="2300" kern="100" dirty="0">
                        <a:effectLst/>
                        <a:highlight>
                          <a:srgbClr val="E7E6E6"/>
                        </a:highlight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AU" sz="2300" b="1" kern="0" dirty="0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Poppins" pitchFamily="2" charset="77"/>
                        <a:ea typeface="Times New Roman" panose="02020603050405020304" pitchFamily="18" charset="0"/>
                        <a:cs typeface="Poppins" pitchFamily="2" charset="77"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AU" sz="2300" b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Number of bequests</a:t>
                      </a:r>
                      <a:endParaRPr lang="en-AU" sz="2300" kern="100" dirty="0">
                        <a:effectLst/>
                        <a:highlight>
                          <a:srgbClr val="E7E6E6"/>
                        </a:highlight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en-AU" sz="2300" b="1" kern="0" dirty="0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Poppins" pitchFamily="2" charset="77"/>
                        <a:ea typeface="Times New Roman" panose="02020603050405020304" pitchFamily="18" charset="0"/>
                        <a:cs typeface="Poppins" pitchFamily="2" charset="77"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AU" sz="2300" b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% of bequests</a:t>
                      </a:r>
                      <a:endParaRPr lang="en-AU" sz="2300" kern="100" dirty="0">
                        <a:effectLst/>
                        <a:highlight>
                          <a:srgbClr val="E7E6E6"/>
                        </a:highlight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674955"/>
                  </a:ext>
                </a:extLst>
              </a:tr>
              <a:tr h="40574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Under 1 year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289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21.44%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917996"/>
                  </a:ext>
                </a:extLst>
              </a:tr>
              <a:tr h="40574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1 - 2 years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229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16.99%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71735"/>
                  </a:ext>
                </a:extLst>
              </a:tr>
              <a:tr h="40574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2 - 3 years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160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11.87%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616335"/>
                  </a:ext>
                </a:extLst>
              </a:tr>
              <a:tr h="40574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3 - 4 years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123</a:t>
                      </a:r>
                      <a:endParaRPr lang="en-AU" sz="2300" kern="10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9.12%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036387"/>
                  </a:ext>
                </a:extLst>
              </a:tr>
              <a:tr h="40574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4 - 5 years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104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7.72%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820959"/>
                  </a:ext>
                </a:extLst>
              </a:tr>
              <a:tr h="40574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Over 5 years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443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32.86%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636346"/>
                  </a:ext>
                </a:extLst>
              </a:tr>
              <a:tr h="40574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b="1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Grand Total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b="1" kern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1348</a:t>
                      </a:r>
                      <a:endParaRPr lang="en-AU" sz="2300" kern="10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AU" sz="2300" b="1" kern="0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Times New Roman" panose="02020603050405020304" pitchFamily="18" charset="0"/>
                          <a:cs typeface="Poppins" pitchFamily="2" charset="77"/>
                        </a:rPr>
                        <a:t>100.00%</a:t>
                      </a:r>
                      <a:endParaRPr lang="en-AU" sz="2300" kern="10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04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58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8B00C-14E5-DF10-1048-4907D0C9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4F7BA-5B69-6C7C-48A4-22B0FF1A6584}"/>
              </a:ext>
            </a:extLst>
          </p:cNvPr>
          <p:cNvSpPr txBox="1"/>
          <p:nvPr/>
        </p:nvSpPr>
        <p:spPr>
          <a:xfrm>
            <a:off x="415636" y="365211"/>
            <a:ext cx="1206765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23469"/>
                </a:solidFill>
                <a:latin typeface="MrEavesXLModOT"/>
                <a:cs typeface="Calibri"/>
              </a:rPr>
              <a:t>Transformational gifts</a:t>
            </a:r>
            <a:endParaRPr lang="en-US" sz="4000" dirty="0">
              <a:solidFill>
                <a:srgbClr val="223469"/>
              </a:solidFill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940E03-6170-7565-9850-3A850F9513CC}"/>
              </a:ext>
            </a:extLst>
          </p:cNvPr>
          <p:cNvGrpSpPr/>
          <p:nvPr/>
        </p:nvGrpSpPr>
        <p:grpSpPr>
          <a:xfrm>
            <a:off x="584171" y="1361364"/>
            <a:ext cx="8545974" cy="4928600"/>
            <a:chOff x="0" y="0"/>
            <a:chExt cx="6740233" cy="3814119"/>
          </a:xfrm>
        </p:grpSpPr>
        <p:pic>
          <p:nvPicPr>
            <p:cNvPr id="5" name="Picture 4" descr="A blue circle with white text and a green arrow pointing to a blue circle&#10;&#10;Description automatically generated">
              <a:extLst>
                <a:ext uri="{FF2B5EF4-FFF2-40B4-BE49-F238E27FC236}">
                  <a16:creationId xmlns:a16="http://schemas.microsoft.com/office/drawing/2014/main" id="{9EA64DD6-40C2-2074-DC99-454E7F67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1319"/>
              <a:ext cx="3270250" cy="3352800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D6EFE0DF-6A0B-E893-BC61-C1B21113D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247390" cy="68883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AU" sz="2400" b="1" kern="100" dirty="0">
                  <a:effectLst/>
                  <a:latin typeface="Poppins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Number of transformational gifts</a:t>
              </a:r>
              <a:endParaRPr lang="en-AU" sz="2400" kern="100" dirty="0">
                <a:effectLst/>
                <a:latin typeface="Poppins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A pie chart with text on it&#10;&#10;Description automatically generated">
              <a:extLst>
                <a:ext uri="{FF2B5EF4-FFF2-40B4-BE49-F238E27FC236}">
                  <a16:creationId xmlns:a16="http://schemas.microsoft.com/office/drawing/2014/main" id="{3190994D-EC2D-8CB1-2ECF-E9DAF9F8A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843" y="461319"/>
              <a:ext cx="3247390" cy="3352800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E4C0D54B-AF4B-EF53-A5A7-4851D9693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843" y="0"/>
              <a:ext cx="3247390" cy="6883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AU" sz="2400" b="1" kern="100" dirty="0">
                  <a:effectLst/>
                  <a:latin typeface="Poppins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Income from transformational gifts</a:t>
              </a:r>
              <a:endParaRPr lang="en-AU" sz="2400" kern="100" dirty="0">
                <a:effectLst/>
                <a:latin typeface="Poppins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98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8B00C-14E5-DF10-1048-4907D0C9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066CD-F940-EBE4-9A21-D886DFBB13FD}"/>
              </a:ext>
            </a:extLst>
          </p:cNvPr>
          <p:cNvSpPr txBox="1"/>
          <p:nvPr/>
        </p:nvSpPr>
        <p:spPr>
          <a:xfrm>
            <a:off x="305251" y="1578377"/>
            <a:ext cx="9781649" cy="24325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48% had shares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65% had real estate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3469"/>
                </a:solidFill>
                <a:latin typeface="MrEavesXLModOT"/>
                <a:cs typeface="Calibri"/>
              </a:rPr>
              <a:t>25% had superannuation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00BF0-6C30-FF9B-6A8D-2F133E8D1265}"/>
              </a:ext>
            </a:extLst>
          </p:cNvPr>
          <p:cNvSpPr txBox="1"/>
          <p:nvPr/>
        </p:nvSpPr>
        <p:spPr>
          <a:xfrm>
            <a:off x="415636" y="365211"/>
            <a:ext cx="1206765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23469"/>
                </a:solidFill>
                <a:latin typeface="MrEavesXLModOT"/>
                <a:cs typeface="Calibri"/>
              </a:rPr>
              <a:t>Estate assets</a:t>
            </a:r>
            <a:endParaRPr lang="en-US" sz="4000" dirty="0">
              <a:solidFill>
                <a:srgbClr val="22346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6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231a8e-a6c7-4000-8b32-bcf2d9073a76">
      <Terms xmlns="http://schemas.microsoft.com/office/infopath/2007/PartnerControls"/>
    </lcf76f155ced4ddcb4097134ff3c332f>
    <TaxCatchAll xmlns="8702683b-2f29-4b9e-9823-3aae14fa044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08FBB04A8AD4A98634938D5B5A3C3" ma:contentTypeVersion="18" ma:contentTypeDescription="Create a new document." ma:contentTypeScope="" ma:versionID="6bc919a0bc47f583ba76b527dd3cb426">
  <xsd:schema xmlns:xsd="http://www.w3.org/2001/XMLSchema" xmlns:xs="http://www.w3.org/2001/XMLSchema" xmlns:p="http://schemas.microsoft.com/office/2006/metadata/properties" xmlns:ns2="e8231a8e-a6c7-4000-8b32-bcf2d9073a76" xmlns:ns3="8702683b-2f29-4b9e-9823-3aae14fa044d" targetNamespace="http://schemas.microsoft.com/office/2006/metadata/properties" ma:root="true" ma:fieldsID="b34abc3def39d66feefc572afd93bcca" ns2:_="" ns3:_="">
    <xsd:import namespace="e8231a8e-a6c7-4000-8b32-bcf2d9073a76"/>
    <xsd:import namespace="8702683b-2f29-4b9e-9823-3aae14fa04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31a8e-a6c7-4000-8b32-bcf2d9073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D425C-89F2-4CB3-8C76-DE6710E2B64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702683b-2f29-4b9e-9823-3aae14fa044d"/>
    <ds:schemaRef ds:uri="e8231a8e-a6c7-4000-8b32-bcf2d9073a7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9FD7DC-53E7-45C7-B604-48CF8DC0D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31a8e-a6c7-4000-8b32-bcf2d9073a76"/>
    <ds:schemaRef ds:uri="8702683b-2f29-4b9e-9823-3aae14fa04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68C7D0-73EF-4E71-B77B-A02252C26B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3694</TotalTime>
  <Words>987</Words>
  <Application>Microsoft Office PowerPoint</Application>
  <PresentationFormat>Widescreen</PresentationFormat>
  <Paragraphs>149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Thomas</dc:creator>
  <cp:lastModifiedBy>Morgan Koegel</cp:lastModifiedBy>
  <cp:revision>96</cp:revision>
  <dcterms:created xsi:type="dcterms:W3CDTF">2020-07-03T01:14:14Z</dcterms:created>
  <dcterms:modified xsi:type="dcterms:W3CDTF">2024-08-08T02:23:23Z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0x010100B8608FBB04A8AD4A98634938D5B5A3C3</vt:lpwstr>
  </property>
  <property fmtid="{D5CDD505-2E9C-101B-9397-08002B2CF9AE}" pid="3" name="MediaServiceImageTags">
    <vt:lpwstr/>
  </property>
</Properties>
</file>